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64" r:id="rId3"/>
    <p:sldId id="365" r:id="rId4"/>
    <p:sldId id="259" r:id="rId5"/>
    <p:sldId id="261" r:id="rId6"/>
    <p:sldId id="262" r:id="rId7"/>
    <p:sldId id="358" r:id="rId8"/>
    <p:sldId id="264" r:id="rId9"/>
    <p:sldId id="265" r:id="rId10"/>
    <p:sldId id="266" r:id="rId11"/>
    <p:sldId id="359" r:id="rId12"/>
    <p:sldId id="268" r:id="rId13"/>
    <p:sldId id="269" r:id="rId14"/>
    <p:sldId id="270" r:id="rId15"/>
    <p:sldId id="271" r:id="rId16"/>
    <p:sldId id="360" r:id="rId17"/>
    <p:sldId id="273" r:id="rId18"/>
    <p:sldId id="274" r:id="rId19"/>
    <p:sldId id="275" r:id="rId20"/>
    <p:sldId id="276" r:id="rId21"/>
    <p:sldId id="277" r:id="rId22"/>
    <p:sldId id="278" r:id="rId23"/>
    <p:sldId id="361" r:id="rId24"/>
    <p:sldId id="280" r:id="rId25"/>
    <p:sldId id="281" r:id="rId26"/>
    <p:sldId id="282" r:id="rId27"/>
    <p:sldId id="283" r:id="rId28"/>
    <p:sldId id="362" r:id="rId29"/>
    <p:sldId id="285" r:id="rId30"/>
    <p:sldId id="286" r:id="rId31"/>
    <p:sldId id="287" r:id="rId32"/>
    <p:sldId id="288" r:id="rId33"/>
    <p:sldId id="363"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816" y="6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microsoft.com/office/2015/10/relationships/revisionInfo" Target="revisionInfo.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CA"/>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lang="en-US"/>
          </a:p>
        </p:txBody>
      </p:sp>
      <p:sp>
        <p:nvSpPr>
          <p:cNvPr id="4" name="Date Placeholder 3"/>
          <p:cNvSpPr>
            <a:spLocks noGrp="1"/>
          </p:cNvSpPr>
          <p:nvPr>
            <p:ph type="dt" sz="half" idx="10"/>
          </p:nvPr>
        </p:nvSpPr>
        <p:spPr/>
        <p:txBody>
          <a:bodyPr/>
          <a:lstStyle/>
          <a:p>
            <a:fld id="{06CEDDD7-3427-D843-8AB7-40DED87EDB07}"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1412192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06CEDDD7-3427-D843-8AB7-40DED87EDB07}"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1407346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06CEDDD7-3427-D843-8AB7-40DED87EDB07}"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1768223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06CEDDD7-3427-D843-8AB7-40DED87EDB07}"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2007951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06CEDDD7-3427-D843-8AB7-40DED87EDB07}" type="datetimeFigureOut">
              <a:rPr lang="en-US" smtClean="0"/>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254141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4"/>
          <p:cNvSpPr>
            <a:spLocks noGrp="1"/>
          </p:cNvSpPr>
          <p:nvPr>
            <p:ph type="dt" sz="half" idx="10"/>
          </p:nvPr>
        </p:nvSpPr>
        <p:spPr/>
        <p:txBody>
          <a:bodyPr/>
          <a:lstStyle/>
          <a:p>
            <a:fld id="{06CEDDD7-3427-D843-8AB7-40DED87EDB07}"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24417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6"/>
          <p:cNvSpPr>
            <a:spLocks noGrp="1"/>
          </p:cNvSpPr>
          <p:nvPr>
            <p:ph type="dt" sz="half" idx="10"/>
          </p:nvPr>
        </p:nvSpPr>
        <p:spPr/>
        <p:txBody>
          <a:bodyPr/>
          <a:lstStyle/>
          <a:p>
            <a:fld id="{06CEDDD7-3427-D843-8AB7-40DED87EDB07}" type="datetimeFigureOut">
              <a:rPr lang="en-US" smtClean="0"/>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316615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Date Placeholder 2"/>
          <p:cNvSpPr>
            <a:spLocks noGrp="1"/>
          </p:cNvSpPr>
          <p:nvPr>
            <p:ph type="dt" sz="half" idx="10"/>
          </p:nvPr>
        </p:nvSpPr>
        <p:spPr/>
        <p:txBody>
          <a:bodyPr/>
          <a:lstStyle/>
          <a:p>
            <a:fld id="{06CEDDD7-3427-D843-8AB7-40DED87EDB07}" type="datetimeFigureOut">
              <a:rPr lang="en-US" smtClean="0"/>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2990116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EDDD7-3427-D843-8AB7-40DED87EDB07}" type="datetimeFigureOut">
              <a:rPr lang="en-US" smtClean="0"/>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48092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06CEDDD7-3427-D843-8AB7-40DED87EDB07}"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3752406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06CEDDD7-3427-D843-8AB7-40DED87EDB07}" type="datetimeFigureOut">
              <a:rPr lang="en-US" smtClean="0"/>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D61DE4-8755-BF4E-8606-A42C312D8AA2}" type="slidenum">
              <a:rPr lang="en-US" smtClean="0"/>
              <a:t>‹#›</a:t>
            </a:fld>
            <a:endParaRPr lang="en-US"/>
          </a:p>
        </p:txBody>
      </p:sp>
    </p:spTree>
    <p:extLst>
      <p:ext uri="{BB962C8B-B14F-4D97-AF65-F5344CB8AC3E}">
        <p14:creationId xmlns:p14="http://schemas.microsoft.com/office/powerpoint/2010/main" val="204178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CA" dirty="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6CEDDD7-3427-D843-8AB7-40DED87EDB07}" type="datetimeFigureOut">
              <a:rPr lang="en-US" smtClean="0"/>
              <a:t>12/8/2017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AD61DE4-8755-BF4E-8606-A42C312D8AA2}" type="slidenum">
              <a:rPr lang="en-US" smtClean="0"/>
              <a:t>‹#›</a:t>
            </a:fld>
            <a:endParaRPr lang="en-US"/>
          </a:p>
        </p:txBody>
      </p:sp>
      <p:sp>
        <p:nvSpPr>
          <p:cNvPr id="7" name="Rectangle 6"/>
          <p:cNvSpPr/>
          <p:nvPr userDrawn="1"/>
        </p:nvSpPr>
        <p:spPr>
          <a:xfrm>
            <a:off x="0" y="5065845"/>
            <a:ext cx="9180000" cy="102393"/>
          </a:xfrm>
          <a:prstGeom prst="rect">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027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FF0000"/>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bg1">
              <a:lumMod val="50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bg1">
              <a:lumMod val="50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bg1">
              <a:lumMod val="50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bg1">
              <a:lumMod val="50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bg1">
              <a:lumMod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projectinclude.org/measuring_progress#existing-diversity-data-report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srcRect l="5159" r="5429"/>
          <a:stretch/>
        </p:blipFill>
        <p:spPr>
          <a:xfrm>
            <a:off x="-27608" y="0"/>
            <a:ext cx="9171608" cy="5143500"/>
          </a:xfrm>
          <a:prstGeom prst="rect">
            <a:avLst/>
          </a:prstGeom>
        </p:spPr>
      </p:pic>
      <p:sp>
        <p:nvSpPr>
          <p:cNvPr id="6" name="Rectangle 5"/>
          <p:cNvSpPr/>
          <p:nvPr/>
        </p:nvSpPr>
        <p:spPr>
          <a:xfrm>
            <a:off x="-27608" y="0"/>
            <a:ext cx="9171608" cy="5143500"/>
          </a:xfrm>
          <a:prstGeom prst="rect">
            <a:avLst/>
          </a:prstGeom>
          <a:solidFill>
            <a:schemeClr val="bg1">
              <a:alpha val="41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7608" y="1784621"/>
            <a:ext cx="9171608" cy="1355675"/>
          </a:xfrm>
          <a:prstGeom prst="rect">
            <a:avLst/>
          </a:prstGeom>
          <a:solidFill>
            <a:schemeClr val="bg1">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a:solidFill>
                  <a:srgbClr val="FF0000"/>
                </a:solidFill>
                <a:latin typeface="Avenir Light"/>
                <a:cs typeface="Avenir Light"/>
              </a:rPr>
              <a:t>Community Survey and Reporting Framework</a:t>
            </a:r>
          </a:p>
        </p:txBody>
      </p:sp>
    </p:spTree>
    <p:extLst>
      <p:ext uri="{BB962C8B-B14F-4D97-AF65-F5344CB8AC3E}">
        <p14:creationId xmlns:p14="http://schemas.microsoft.com/office/powerpoint/2010/main" val="126239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Board Members and Investors </a:t>
            </a:r>
          </a:p>
        </p:txBody>
      </p:sp>
      <p:sp>
        <p:nvSpPr>
          <p:cNvPr id="3" name="Content Placeholder 2"/>
          <p:cNvSpPr>
            <a:spLocks noGrp="1"/>
          </p:cNvSpPr>
          <p:nvPr>
            <p:ph idx="1"/>
          </p:nvPr>
        </p:nvSpPr>
        <p:spPr>
          <a:xfrm>
            <a:off x="628650" y="1190760"/>
            <a:ext cx="7886700" cy="3263504"/>
          </a:xfrm>
        </p:spPr>
        <p:txBody>
          <a:bodyPr>
            <a:normAutofit fontScale="70000" lnSpcReduction="20000"/>
          </a:bodyPr>
          <a:lstStyle/>
          <a:p>
            <a:pPr marL="0" indent="0">
              <a:buNone/>
            </a:pPr>
            <a:endParaRPr lang="en-CA" dirty="0"/>
          </a:p>
          <a:p>
            <a:pPr fontAlgn="base"/>
            <a:r>
              <a:rPr lang="en-CA" dirty="0"/>
              <a:t>With their direct impact on business and company direction, board members and investors are an important group to include in your diversity survey. </a:t>
            </a:r>
          </a:p>
          <a:p>
            <a:pPr fontAlgn="base"/>
            <a:endParaRPr lang="en-CA" dirty="0"/>
          </a:p>
          <a:p>
            <a:pPr fontAlgn="base"/>
            <a:r>
              <a:rPr lang="en-CA" dirty="0"/>
              <a:t>Considering this group is not part of the employee base, a separate and/or less detailed survey may be more appropriate for this smaller group.</a:t>
            </a:r>
          </a:p>
          <a:p>
            <a:pPr lvl="1"/>
            <a:endParaRPr lang="en-CA" dirty="0"/>
          </a:p>
        </p:txBody>
      </p:sp>
    </p:spTree>
    <p:extLst>
      <p:ext uri="{BB962C8B-B14F-4D97-AF65-F5344CB8AC3E}">
        <p14:creationId xmlns:p14="http://schemas.microsoft.com/office/powerpoint/2010/main" val="90189562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Your Feedback</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DC90749B-F6DD-4661-B6B8-12E64F3BBEE6}"/>
              </a:ext>
            </a:extLst>
          </p:cNvPr>
          <p:cNvSpPr/>
          <p:nvPr/>
        </p:nvSpPr>
        <p:spPr>
          <a:xfrm>
            <a:off x="628650" y="1137102"/>
            <a:ext cx="6763043" cy="758310"/>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Are there any topics around diversity &amp; inclusion that you would like [COMPANY] to put together education or learning resources on?</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Comment:</a:t>
            </a:r>
          </a:p>
        </p:txBody>
      </p:sp>
    </p:spTree>
    <p:extLst>
      <p:ext uri="{BB962C8B-B14F-4D97-AF65-F5344CB8AC3E}">
        <p14:creationId xmlns:p14="http://schemas.microsoft.com/office/powerpoint/2010/main" val="15753779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Your Feedback</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FC1E20C-B84E-491D-AC52-F2A047DC2627}"/>
              </a:ext>
            </a:extLst>
          </p:cNvPr>
          <p:cNvSpPr/>
          <p:nvPr/>
        </p:nvSpPr>
        <p:spPr>
          <a:xfrm>
            <a:off x="701863" y="1167215"/>
            <a:ext cx="4572000" cy="527785"/>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Any other comments?</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Comment:</a:t>
            </a:r>
          </a:p>
        </p:txBody>
      </p:sp>
    </p:spTree>
    <p:extLst>
      <p:ext uri="{BB962C8B-B14F-4D97-AF65-F5344CB8AC3E}">
        <p14:creationId xmlns:p14="http://schemas.microsoft.com/office/powerpoint/2010/main" val="1060692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2002244"/>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6210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Standard Demographics</a:t>
            </a:r>
          </a:p>
        </p:txBody>
      </p:sp>
      <p:sp>
        <p:nvSpPr>
          <p:cNvPr id="3" name="Content Placeholder 2"/>
          <p:cNvSpPr>
            <a:spLocks noGrp="1"/>
          </p:cNvSpPr>
          <p:nvPr>
            <p:ph idx="1"/>
          </p:nvPr>
        </p:nvSpPr>
        <p:spPr>
          <a:xfrm>
            <a:off x="628650" y="1378563"/>
            <a:ext cx="7886700" cy="3263504"/>
          </a:xfrm>
        </p:spPr>
        <p:txBody>
          <a:bodyPr>
            <a:normAutofit fontScale="62500" lnSpcReduction="20000"/>
          </a:bodyPr>
          <a:lstStyle/>
          <a:p>
            <a:r>
              <a:rPr lang="en-CA" dirty="0"/>
              <a:t>Standard demographic questions should be included in all surveys and represent the areas of most frequent discrimination and bias.</a:t>
            </a:r>
          </a:p>
          <a:p>
            <a:pPr marL="0" indent="0">
              <a:buNone/>
            </a:pPr>
            <a:endParaRPr lang="en-CA" dirty="0"/>
          </a:p>
          <a:p>
            <a:r>
              <a:rPr lang="en-CA" dirty="0"/>
              <a:t>These include questions of age, gender, religion, nationality, race, ethnicity, disability, family and marital status, education and socio-economic background.</a:t>
            </a:r>
          </a:p>
          <a:p>
            <a:endParaRPr lang="en-CA" dirty="0"/>
          </a:p>
          <a:p>
            <a:r>
              <a:rPr lang="en-CA" dirty="0"/>
              <a:t>The results of these questions will help identify the first layer of gaps that exist at your company.</a:t>
            </a:r>
          </a:p>
        </p:txBody>
      </p:sp>
    </p:spTree>
    <p:extLst>
      <p:ext uri="{BB962C8B-B14F-4D97-AF65-F5344CB8AC3E}">
        <p14:creationId xmlns:p14="http://schemas.microsoft.com/office/powerpoint/2010/main" val="3653071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537" y="198599"/>
            <a:ext cx="7886700" cy="994172"/>
          </a:xfrm>
        </p:spPr>
        <p:txBody>
          <a:bodyPr/>
          <a:lstStyle/>
          <a:p>
            <a:pPr algn="l"/>
            <a:r>
              <a:rPr lang="en-CA" dirty="0"/>
              <a:t>General Interest</a:t>
            </a:r>
          </a:p>
        </p:txBody>
      </p:sp>
      <p:sp>
        <p:nvSpPr>
          <p:cNvPr id="3" name="Content Placeholder 2"/>
          <p:cNvSpPr>
            <a:spLocks noGrp="1"/>
          </p:cNvSpPr>
          <p:nvPr>
            <p:ph idx="1"/>
          </p:nvPr>
        </p:nvSpPr>
        <p:spPr>
          <a:xfrm>
            <a:off x="628650" y="1369620"/>
            <a:ext cx="7886700" cy="3263504"/>
          </a:xfrm>
        </p:spPr>
        <p:txBody>
          <a:bodyPr>
            <a:noAutofit/>
          </a:bodyPr>
          <a:lstStyle/>
          <a:p>
            <a:r>
              <a:rPr lang="en-CA" sz="2200" dirty="0"/>
              <a:t>General interest questions are optional but provide the information that will illustrate the personality of your organization. The results of these questions provide insight into the nuanced areas of diversity, those that illustrate your workforce’s point of reference, add colour to your company’s foundation and can uncover where varying viewpoints come from (or those that are over indexing).</a:t>
            </a:r>
          </a:p>
        </p:txBody>
      </p:sp>
      <p:pic>
        <p:nvPicPr>
          <p:cNvPr id="4" name="Picture 3" descr="_Hubba_logo_Large.jpg"/>
          <p:cNvPicPr/>
          <p:nvPr/>
        </p:nvPicPr>
        <p:blipFill>
          <a:blip r:embed="rId2" cstate="print"/>
          <a:stretch>
            <a:fillRect/>
          </a:stretch>
        </p:blipFill>
        <p:spPr>
          <a:xfrm>
            <a:off x="7525061" y="4652858"/>
            <a:ext cx="1420654" cy="354330"/>
          </a:xfrm>
          <a:prstGeom prst="rect">
            <a:avLst/>
          </a:prstGeom>
        </p:spPr>
      </p:pic>
    </p:spTree>
    <p:extLst>
      <p:ext uri="{BB962C8B-B14F-4D97-AF65-F5344CB8AC3E}">
        <p14:creationId xmlns:p14="http://schemas.microsoft.com/office/powerpoint/2010/main" val="235219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9398956" cy="857250"/>
          </a:xfrm>
        </p:spPr>
        <p:txBody>
          <a:bodyPr>
            <a:normAutofit/>
          </a:bodyPr>
          <a:lstStyle/>
          <a:p>
            <a:pPr algn="l"/>
            <a:r>
              <a:rPr lang="en-CA" sz="3600" dirty="0"/>
              <a:t>Department / Level /Compensation</a:t>
            </a:r>
          </a:p>
        </p:txBody>
      </p:sp>
      <p:sp>
        <p:nvSpPr>
          <p:cNvPr id="3" name="Content Placeholder 2"/>
          <p:cNvSpPr>
            <a:spLocks noGrp="1"/>
          </p:cNvSpPr>
          <p:nvPr>
            <p:ph idx="1"/>
          </p:nvPr>
        </p:nvSpPr>
        <p:spPr>
          <a:xfrm>
            <a:off x="628650" y="1137102"/>
            <a:ext cx="7886700" cy="3263504"/>
          </a:xfrm>
        </p:spPr>
        <p:txBody>
          <a:bodyPr>
            <a:normAutofit/>
          </a:bodyPr>
          <a:lstStyle/>
          <a:p>
            <a:r>
              <a:rPr lang="en-CA" sz="1600" dirty="0"/>
              <a:t>This standard information that is usually already captured and on file through other avenues, becomes richer when you are able to analyze it with more detailed demographic data through your survey.  For example:</a:t>
            </a:r>
          </a:p>
          <a:p>
            <a:endParaRPr lang="en-CA" sz="1600" dirty="0"/>
          </a:p>
          <a:p>
            <a:endParaRPr lang="en-CA" sz="1600" dirty="0"/>
          </a:p>
          <a:p>
            <a:pPr marL="0" indent="0">
              <a:buNone/>
            </a:pPr>
            <a:endParaRPr lang="en-CA" sz="1600" dirty="0"/>
          </a:p>
        </p:txBody>
      </p:sp>
      <p:graphicFrame>
        <p:nvGraphicFramePr>
          <p:cNvPr id="6" name="Table 5">
            <a:extLst>
              <a:ext uri="{FF2B5EF4-FFF2-40B4-BE49-F238E27FC236}">
                <a16:creationId xmlns:a16="http://schemas.microsoft.com/office/drawing/2014/main" id="{78AE9DFA-6122-418E-915B-E02ED590C7A1}"/>
              </a:ext>
            </a:extLst>
          </p:cNvPr>
          <p:cNvGraphicFramePr>
            <a:graphicFrameLocks noGrp="1"/>
          </p:cNvGraphicFramePr>
          <p:nvPr>
            <p:extLst>
              <p:ext uri="{D42A27DB-BD31-4B8C-83A1-F6EECF244321}">
                <p14:modId xmlns:p14="http://schemas.microsoft.com/office/powerpoint/2010/main" val="3814602505"/>
              </p:ext>
            </p:extLst>
          </p:nvPr>
        </p:nvGraphicFramePr>
        <p:xfrm>
          <a:off x="981881" y="2268836"/>
          <a:ext cx="2250122" cy="2263140"/>
        </p:xfrm>
        <a:graphic>
          <a:graphicData uri="http://schemas.openxmlformats.org/drawingml/2006/table">
            <a:tbl>
              <a:tblPr firstRow="1" bandRow="1">
                <a:tableStyleId>{72833802-FEF1-4C79-8D5D-14CF1EAF98D9}</a:tableStyleId>
              </a:tblPr>
              <a:tblGrid>
                <a:gridCol w="1799493">
                  <a:extLst>
                    <a:ext uri="{9D8B030D-6E8A-4147-A177-3AD203B41FA5}">
                      <a16:colId xmlns:a16="http://schemas.microsoft.com/office/drawing/2014/main" val="220631286"/>
                    </a:ext>
                  </a:extLst>
                </a:gridCol>
                <a:gridCol w="450629">
                  <a:extLst>
                    <a:ext uri="{9D8B030D-6E8A-4147-A177-3AD203B41FA5}">
                      <a16:colId xmlns:a16="http://schemas.microsoft.com/office/drawing/2014/main" val="996285563"/>
                    </a:ext>
                  </a:extLst>
                </a:gridCol>
              </a:tblGrid>
              <a:tr h="274320">
                <a:tc>
                  <a:txBody>
                    <a:bodyPr/>
                    <a:lstStyle/>
                    <a:p>
                      <a:r>
                        <a:rPr lang="en-CA" sz="1400" dirty="0"/>
                        <a:t>Standard info on file</a:t>
                      </a:r>
                    </a:p>
                  </a:txBody>
                  <a:tcPr marL="68580" marR="68580" marT="34290" marB="34290"/>
                </a:tc>
                <a:tc>
                  <a:txBody>
                    <a:bodyPr/>
                    <a:lstStyle/>
                    <a:p>
                      <a:endParaRPr lang="en-CA" sz="1400" dirty="0"/>
                    </a:p>
                  </a:txBody>
                  <a:tcPr marL="68580" marR="68580" marT="34290" marB="34290"/>
                </a:tc>
                <a:extLst>
                  <a:ext uri="{0D108BD9-81ED-4DB2-BD59-A6C34878D82A}">
                    <a16:rowId xmlns:a16="http://schemas.microsoft.com/office/drawing/2014/main" val="2053004155"/>
                  </a:ext>
                </a:extLst>
              </a:tr>
              <a:tr h="278130">
                <a:tc>
                  <a:txBody>
                    <a:bodyPr/>
                    <a:lstStyle/>
                    <a:p>
                      <a:r>
                        <a:rPr lang="en-CA" sz="1400" dirty="0">
                          <a:solidFill>
                            <a:srgbClr val="7F7F7F"/>
                          </a:solidFill>
                        </a:rPr>
                        <a:t>Total # of employees</a:t>
                      </a:r>
                    </a:p>
                  </a:txBody>
                  <a:tcPr marL="68580" marR="68580" marT="34290" marB="34290"/>
                </a:tc>
                <a:tc>
                  <a:txBody>
                    <a:bodyPr/>
                    <a:lstStyle/>
                    <a:p>
                      <a:r>
                        <a:rPr lang="en-CA" sz="1400" dirty="0"/>
                        <a:t>60</a:t>
                      </a:r>
                    </a:p>
                  </a:txBody>
                  <a:tcPr marL="68580" marR="68580" marT="34290" marB="34290"/>
                </a:tc>
                <a:extLst>
                  <a:ext uri="{0D108BD9-81ED-4DB2-BD59-A6C34878D82A}">
                    <a16:rowId xmlns:a16="http://schemas.microsoft.com/office/drawing/2014/main" val="275105701"/>
                  </a:ext>
                </a:extLst>
              </a:tr>
              <a:tr h="278130">
                <a:tc>
                  <a:txBody>
                    <a:bodyPr/>
                    <a:lstStyle/>
                    <a:p>
                      <a:r>
                        <a:rPr lang="en-CA" sz="1400" dirty="0">
                          <a:solidFill>
                            <a:srgbClr val="7F7F7F"/>
                          </a:solidFill>
                        </a:rPr>
                        <a:t># female</a:t>
                      </a:r>
                    </a:p>
                  </a:txBody>
                  <a:tcPr marL="68580" marR="68580" marT="34290" marB="34290"/>
                </a:tc>
                <a:tc>
                  <a:txBody>
                    <a:bodyPr/>
                    <a:lstStyle/>
                    <a:p>
                      <a:r>
                        <a:rPr lang="en-CA" sz="1400" dirty="0"/>
                        <a:t>30</a:t>
                      </a:r>
                    </a:p>
                  </a:txBody>
                  <a:tcPr marL="68580" marR="68580" marT="34290" marB="34290"/>
                </a:tc>
                <a:extLst>
                  <a:ext uri="{0D108BD9-81ED-4DB2-BD59-A6C34878D82A}">
                    <a16:rowId xmlns:a16="http://schemas.microsoft.com/office/drawing/2014/main" val="438278080"/>
                  </a:ext>
                </a:extLst>
              </a:tr>
              <a:tr h="278130">
                <a:tc>
                  <a:txBody>
                    <a:bodyPr/>
                    <a:lstStyle/>
                    <a:p>
                      <a:r>
                        <a:rPr lang="en-CA" sz="1400" dirty="0">
                          <a:solidFill>
                            <a:srgbClr val="7F7F7F"/>
                          </a:solidFill>
                        </a:rPr>
                        <a:t># male</a:t>
                      </a:r>
                    </a:p>
                  </a:txBody>
                  <a:tcPr marL="68580" marR="68580" marT="34290" marB="34290"/>
                </a:tc>
                <a:tc>
                  <a:txBody>
                    <a:bodyPr/>
                    <a:lstStyle/>
                    <a:p>
                      <a:r>
                        <a:rPr lang="en-CA" sz="1400" dirty="0"/>
                        <a:t>30</a:t>
                      </a:r>
                    </a:p>
                  </a:txBody>
                  <a:tcPr marL="68580" marR="68580" marT="34290" marB="34290"/>
                </a:tc>
                <a:extLst>
                  <a:ext uri="{0D108BD9-81ED-4DB2-BD59-A6C34878D82A}">
                    <a16:rowId xmlns:a16="http://schemas.microsoft.com/office/drawing/2014/main" val="443837071"/>
                  </a:ext>
                </a:extLst>
              </a:tr>
              <a:tr h="480060">
                <a:tc gridSpan="2">
                  <a:txBody>
                    <a:bodyPr/>
                    <a:lstStyle/>
                    <a:p>
                      <a:r>
                        <a:rPr lang="en-CA" sz="1400" b="1" dirty="0">
                          <a:solidFill>
                            <a:srgbClr val="7F7F7F"/>
                          </a:solidFill>
                        </a:rPr>
                        <a:t>ABC Co celebrates reaching 50% female headcount.</a:t>
                      </a:r>
                    </a:p>
                  </a:txBody>
                  <a:tcPr marL="68580" marR="68580" marT="34290" marB="34290"/>
                </a:tc>
                <a:tc hMerge="1">
                  <a:txBody>
                    <a:bodyPr/>
                    <a:lstStyle/>
                    <a:p>
                      <a:endParaRPr lang="en-CA" dirty="0"/>
                    </a:p>
                  </a:txBody>
                  <a:tcPr/>
                </a:tc>
                <a:extLst>
                  <a:ext uri="{0D108BD9-81ED-4DB2-BD59-A6C34878D82A}">
                    <a16:rowId xmlns:a16="http://schemas.microsoft.com/office/drawing/2014/main" val="802737444"/>
                  </a:ext>
                </a:extLst>
              </a:tr>
            </a:tbl>
          </a:graphicData>
        </a:graphic>
      </p:graphicFrame>
      <p:graphicFrame>
        <p:nvGraphicFramePr>
          <p:cNvPr id="7" name="Table 6">
            <a:extLst>
              <a:ext uri="{FF2B5EF4-FFF2-40B4-BE49-F238E27FC236}">
                <a16:creationId xmlns:a16="http://schemas.microsoft.com/office/drawing/2014/main" id="{E211EA53-8B5C-4F0A-947D-9E57C23A9E7D}"/>
              </a:ext>
            </a:extLst>
          </p:cNvPr>
          <p:cNvGraphicFramePr>
            <a:graphicFrameLocks noGrp="1"/>
          </p:cNvGraphicFramePr>
          <p:nvPr>
            <p:extLst>
              <p:ext uri="{D42A27DB-BD31-4B8C-83A1-F6EECF244321}">
                <p14:modId xmlns:p14="http://schemas.microsoft.com/office/powerpoint/2010/main" val="1042377399"/>
              </p:ext>
            </p:extLst>
          </p:nvPr>
        </p:nvGraphicFramePr>
        <p:xfrm>
          <a:off x="4567125" y="2186990"/>
          <a:ext cx="3712657" cy="3253740"/>
        </p:xfrm>
        <a:graphic>
          <a:graphicData uri="http://schemas.openxmlformats.org/drawingml/2006/table">
            <a:tbl>
              <a:tblPr firstRow="1" bandRow="1">
                <a:tableStyleId>{72833802-FEF1-4C79-8D5D-14CF1EAF98D9}</a:tableStyleId>
              </a:tblPr>
              <a:tblGrid>
                <a:gridCol w="2297144">
                  <a:extLst>
                    <a:ext uri="{9D8B030D-6E8A-4147-A177-3AD203B41FA5}">
                      <a16:colId xmlns:a16="http://schemas.microsoft.com/office/drawing/2014/main" val="220631286"/>
                    </a:ext>
                  </a:extLst>
                </a:gridCol>
                <a:gridCol w="468320">
                  <a:extLst>
                    <a:ext uri="{9D8B030D-6E8A-4147-A177-3AD203B41FA5}">
                      <a16:colId xmlns:a16="http://schemas.microsoft.com/office/drawing/2014/main" val="996285563"/>
                    </a:ext>
                  </a:extLst>
                </a:gridCol>
                <a:gridCol w="506437">
                  <a:extLst>
                    <a:ext uri="{9D8B030D-6E8A-4147-A177-3AD203B41FA5}">
                      <a16:colId xmlns:a16="http://schemas.microsoft.com/office/drawing/2014/main" val="3214736435"/>
                    </a:ext>
                  </a:extLst>
                </a:gridCol>
                <a:gridCol w="440756">
                  <a:extLst>
                    <a:ext uri="{9D8B030D-6E8A-4147-A177-3AD203B41FA5}">
                      <a16:colId xmlns:a16="http://schemas.microsoft.com/office/drawing/2014/main" val="3184156016"/>
                    </a:ext>
                  </a:extLst>
                </a:gridCol>
              </a:tblGrid>
              <a:tr h="278130">
                <a:tc>
                  <a:txBody>
                    <a:bodyPr/>
                    <a:lstStyle/>
                    <a:p>
                      <a:r>
                        <a:rPr lang="en-CA" sz="1400" dirty="0"/>
                        <a:t>Survey  Data</a:t>
                      </a:r>
                    </a:p>
                  </a:txBody>
                  <a:tcPr marL="68580" marR="68580" marT="34290" marB="34290"/>
                </a:tc>
                <a:tc>
                  <a:txBody>
                    <a:bodyPr/>
                    <a:lstStyle/>
                    <a:p>
                      <a:endParaRPr lang="en-CA" sz="1400" dirty="0"/>
                    </a:p>
                  </a:txBody>
                  <a:tcPr marL="68580" marR="68580" marT="34290" marB="34290"/>
                </a:tc>
                <a:tc>
                  <a:txBody>
                    <a:bodyPr/>
                    <a:lstStyle/>
                    <a:p>
                      <a:endParaRPr lang="en-CA" sz="1400" dirty="0"/>
                    </a:p>
                  </a:txBody>
                  <a:tcPr marL="68580" marR="68580" marT="34290" marB="34290"/>
                </a:tc>
                <a:tc>
                  <a:txBody>
                    <a:bodyPr/>
                    <a:lstStyle/>
                    <a:p>
                      <a:endParaRPr lang="en-CA" sz="1400" dirty="0"/>
                    </a:p>
                  </a:txBody>
                  <a:tcPr marL="68580" marR="68580" marT="34290" marB="34290"/>
                </a:tc>
                <a:extLst>
                  <a:ext uri="{0D108BD9-81ED-4DB2-BD59-A6C34878D82A}">
                    <a16:rowId xmlns:a16="http://schemas.microsoft.com/office/drawing/2014/main" val="2053004155"/>
                  </a:ext>
                </a:extLst>
              </a:tr>
              <a:tr h="278130">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dirty="0">
                          <a:solidFill>
                            <a:srgbClr val="7F7F7F"/>
                          </a:solidFill>
                        </a:rPr>
                        <a:t>Gender identity</a:t>
                      </a:r>
                    </a:p>
                  </a:txBody>
                  <a:tcPr marL="68580" marR="68580" marT="34290" marB="34290" anchor="ctr">
                    <a:solidFill>
                      <a:schemeClr val="bg2"/>
                    </a:solidFill>
                  </a:tcPr>
                </a:tc>
                <a:tc>
                  <a:txBody>
                    <a:bodyPr/>
                    <a:lstStyle/>
                    <a:p>
                      <a:pPr algn="ctr"/>
                      <a:r>
                        <a:rPr lang="en-CA" sz="1400" dirty="0">
                          <a:solidFill>
                            <a:srgbClr val="7F7F7F"/>
                          </a:solidFill>
                        </a:rPr>
                        <a:t>M</a:t>
                      </a:r>
                    </a:p>
                  </a:txBody>
                  <a:tcPr marL="68580" marR="68580" marT="34290" marB="34290">
                    <a:solidFill>
                      <a:schemeClr val="bg2"/>
                    </a:solidFill>
                  </a:tcPr>
                </a:tc>
                <a:tc>
                  <a:txBody>
                    <a:bodyPr/>
                    <a:lstStyle/>
                    <a:p>
                      <a:pPr algn="ctr"/>
                      <a:r>
                        <a:rPr lang="en-CA" sz="1400" dirty="0">
                          <a:solidFill>
                            <a:srgbClr val="7F7F7F"/>
                          </a:solidFill>
                        </a:rPr>
                        <a:t>F</a:t>
                      </a:r>
                    </a:p>
                  </a:txBody>
                  <a:tcPr marL="68580" marR="68580" marT="34290" marB="34290">
                    <a:solidFill>
                      <a:schemeClr val="bg2"/>
                    </a:solidFill>
                  </a:tcPr>
                </a:tc>
                <a:tc>
                  <a:txBody>
                    <a:bodyPr/>
                    <a:lstStyle/>
                    <a:p>
                      <a:pPr algn="ctr"/>
                      <a:r>
                        <a:rPr lang="en-CA" sz="1400" dirty="0">
                          <a:solidFill>
                            <a:srgbClr val="7F7F7F"/>
                          </a:solidFill>
                        </a:rPr>
                        <a:t>O</a:t>
                      </a:r>
                    </a:p>
                  </a:txBody>
                  <a:tcPr marL="68580" marR="68580" marT="34290" marB="34290">
                    <a:solidFill>
                      <a:schemeClr val="bg2"/>
                    </a:solidFill>
                  </a:tcPr>
                </a:tc>
                <a:extLst>
                  <a:ext uri="{0D108BD9-81ED-4DB2-BD59-A6C34878D82A}">
                    <a16:rowId xmlns:a16="http://schemas.microsoft.com/office/drawing/2014/main" val="438278080"/>
                  </a:ext>
                </a:extLst>
              </a:tr>
              <a:tr h="27813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txBody>
                  <a:tcPr/>
                </a:tc>
                <a:tc>
                  <a:txBody>
                    <a:bodyPr/>
                    <a:lstStyle/>
                    <a:p>
                      <a:r>
                        <a:rPr lang="en-CA" sz="1400" dirty="0">
                          <a:solidFill>
                            <a:srgbClr val="7F7F7F"/>
                          </a:solidFill>
                        </a:rPr>
                        <a:t>50%</a:t>
                      </a:r>
                    </a:p>
                  </a:txBody>
                  <a:tcPr marL="68580" marR="68580" marT="34290" marB="34290">
                    <a:solidFill>
                      <a:schemeClr val="bg2"/>
                    </a:solidFill>
                  </a:tcPr>
                </a:tc>
                <a:tc>
                  <a:txBody>
                    <a:bodyPr/>
                    <a:lstStyle/>
                    <a:p>
                      <a:r>
                        <a:rPr lang="en-CA" sz="1400" dirty="0">
                          <a:solidFill>
                            <a:srgbClr val="7F7F7F"/>
                          </a:solidFill>
                        </a:rPr>
                        <a:t>48%</a:t>
                      </a:r>
                    </a:p>
                  </a:txBody>
                  <a:tcPr marL="68580" marR="68580" marT="34290" marB="34290">
                    <a:solidFill>
                      <a:schemeClr val="bg2"/>
                    </a:solidFill>
                  </a:tcPr>
                </a:tc>
                <a:tc>
                  <a:txBody>
                    <a:bodyPr/>
                    <a:lstStyle/>
                    <a:p>
                      <a:r>
                        <a:rPr lang="en-CA" sz="1400" dirty="0">
                          <a:solidFill>
                            <a:srgbClr val="7F7F7F"/>
                          </a:solidFill>
                        </a:rPr>
                        <a:t>2%</a:t>
                      </a:r>
                    </a:p>
                  </a:txBody>
                  <a:tcPr marL="68580" marR="68580" marT="34290" marB="34290">
                    <a:solidFill>
                      <a:schemeClr val="bg2"/>
                    </a:solidFill>
                  </a:tcPr>
                </a:tc>
                <a:extLst>
                  <a:ext uri="{0D108BD9-81ED-4DB2-BD59-A6C34878D82A}">
                    <a16:rowId xmlns:a16="http://schemas.microsoft.com/office/drawing/2014/main" val="443837071"/>
                  </a:ext>
                </a:extLst>
              </a:tr>
              <a:tr h="278130">
                <a:tc>
                  <a:txBody>
                    <a:bodyPr/>
                    <a:lstStyle/>
                    <a:p>
                      <a:r>
                        <a:rPr lang="en-CA" sz="1400" dirty="0">
                          <a:solidFill>
                            <a:srgbClr val="7F7F7F"/>
                          </a:solidFill>
                        </a:rPr>
                        <a:t>Leadership roles</a:t>
                      </a:r>
                    </a:p>
                  </a:txBody>
                  <a:tcPr marL="68580" marR="68580" marT="34290" marB="34290"/>
                </a:tc>
                <a:tc>
                  <a:txBody>
                    <a:bodyPr/>
                    <a:lstStyle/>
                    <a:p>
                      <a:r>
                        <a:rPr lang="en-CA" sz="1400" dirty="0">
                          <a:solidFill>
                            <a:srgbClr val="7F7F7F"/>
                          </a:solidFill>
                        </a:rPr>
                        <a:t>85%</a:t>
                      </a:r>
                    </a:p>
                  </a:txBody>
                  <a:tcPr marL="68580" marR="68580" marT="34290" marB="34290"/>
                </a:tc>
                <a:tc>
                  <a:txBody>
                    <a:bodyPr/>
                    <a:lstStyle/>
                    <a:p>
                      <a:r>
                        <a:rPr lang="en-CA" sz="1400" dirty="0">
                          <a:solidFill>
                            <a:srgbClr val="7F7F7F"/>
                          </a:solidFill>
                        </a:rPr>
                        <a:t>15%</a:t>
                      </a:r>
                    </a:p>
                  </a:txBody>
                  <a:tcPr marL="68580" marR="68580" marT="34290" marB="34290"/>
                </a:tc>
                <a:tc>
                  <a:txBody>
                    <a:bodyPr/>
                    <a:lstStyle/>
                    <a:p>
                      <a:r>
                        <a:rPr lang="en-CA" sz="1400" dirty="0">
                          <a:solidFill>
                            <a:srgbClr val="7F7F7F"/>
                          </a:solidFill>
                        </a:rPr>
                        <a:t>0%</a:t>
                      </a:r>
                    </a:p>
                  </a:txBody>
                  <a:tcPr marL="68580" marR="68580" marT="34290" marB="34290"/>
                </a:tc>
                <a:extLst>
                  <a:ext uri="{0D108BD9-81ED-4DB2-BD59-A6C34878D82A}">
                    <a16:rowId xmlns:a16="http://schemas.microsoft.com/office/drawing/2014/main" val="2374137092"/>
                  </a:ext>
                </a:extLst>
              </a:tr>
              <a:tr h="278130">
                <a:tc>
                  <a:txBody>
                    <a:bodyPr/>
                    <a:lstStyle/>
                    <a:p>
                      <a:r>
                        <a:rPr lang="en-CA" sz="1400" dirty="0">
                          <a:solidFill>
                            <a:srgbClr val="7F7F7F"/>
                          </a:solidFill>
                        </a:rPr>
                        <a:t>Earning above $X</a:t>
                      </a:r>
                    </a:p>
                  </a:txBody>
                  <a:tcPr marL="68580" marR="68580" marT="34290" marB="34290"/>
                </a:tc>
                <a:tc>
                  <a:txBody>
                    <a:bodyPr/>
                    <a:lstStyle/>
                    <a:p>
                      <a:r>
                        <a:rPr lang="en-CA" sz="1400" dirty="0">
                          <a:solidFill>
                            <a:srgbClr val="7F7F7F"/>
                          </a:solidFill>
                        </a:rPr>
                        <a:t>90%</a:t>
                      </a:r>
                    </a:p>
                  </a:txBody>
                  <a:tcPr marL="68580" marR="68580" marT="34290" marB="34290"/>
                </a:tc>
                <a:tc>
                  <a:txBody>
                    <a:bodyPr/>
                    <a:lstStyle/>
                    <a:p>
                      <a:r>
                        <a:rPr lang="en-CA" sz="1400" dirty="0">
                          <a:solidFill>
                            <a:srgbClr val="7F7F7F"/>
                          </a:solidFill>
                        </a:rPr>
                        <a:t>8%</a:t>
                      </a:r>
                    </a:p>
                  </a:txBody>
                  <a:tcPr marL="68580" marR="68580" marT="34290" marB="34290"/>
                </a:tc>
                <a:tc>
                  <a:txBody>
                    <a:bodyPr/>
                    <a:lstStyle/>
                    <a:p>
                      <a:r>
                        <a:rPr lang="en-CA" sz="1400" dirty="0">
                          <a:solidFill>
                            <a:srgbClr val="7F7F7F"/>
                          </a:solidFill>
                        </a:rPr>
                        <a:t>2%</a:t>
                      </a:r>
                    </a:p>
                  </a:txBody>
                  <a:tcPr marL="68580" marR="68580" marT="34290" marB="34290"/>
                </a:tc>
                <a:extLst>
                  <a:ext uri="{0D108BD9-81ED-4DB2-BD59-A6C34878D82A}">
                    <a16:rowId xmlns:a16="http://schemas.microsoft.com/office/drawing/2014/main" val="2461712445"/>
                  </a:ext>
                </a:extLst>
              </a:tr>
              <a:tr h="278130">
                <a:tc>
                  <a:txBody>
                    <a:bodyPr/>
                    <a:lstStyle/>
                    <a:p>
                      <a:r>
                        <a:rPr lang="en-CA" sz="1400" dirty="0">
                          <a:solidFill>
                            <a:srgbClr val="7F7F7F"/>
                          </a:solidFill>
                        </a:rPr>
                        <a:t>Engineers</a:t>
                      </a:r>
                    </a:p>
                  </a:txBody>
                  <a:tcPr marL="68580" marR="68580" marT="34290" marB="34290"/>
                </a:tc>
                <a:tc>
                  <a:txBody>
                    <a:bodyPr/>
                    <a:lstStyle/>
                    <a:p>
                      <a:r>
                        <a:rPr lang="en-CA" sz="1400" dirty="0">
                          <a:solidFill>
                            <a:srgbClr val="7F7F7F"/>
                          </a:solidFill>
                        </a:rPr>
                        <a:t>80%</a:t>
                      </a:r>
                    </a:p>
                  </a:txBody>
                  <a:tcPr marL="68580" marR="68580" marT="34290" marB="34290"/>
                </a:tc>
                <a:tc>
                  <a:txBody>
                    <a:bodyPr/>
                    <a:lstStyle/>
                    <a:p>
                      <a:r>
                        <a:rPr lang="en-CA" sz="1400" dirty="0">
                          <a:solidFill>
                            <a:srgbClr val="7F7F7F"/>
                          </a:solidFill>
                        </a:rPr>
                        <a:t>18%</a:t>
                      </a:r>
                    </a:p>
                  </a:txBody>
                  <a:tcPr marL="68580" marR="68580" marT="34290" marB="34290"/>
                </a:tc>
                <a:tc>
                  <a:txBody>
                    <a:bodyPr/>
                    <a:lstStyle/>
                    <a:p>
                      <a:r>
                        <a:rPr lang="en-CA" sz="1400" dirty="0">
                          <a:solidFill>
                            <a:srgbClr val="7F7F7F"/>
                          </a:solidFill>
                        </a:rPr>
                        <a:t>2%</a:t>
                      </a:r>
                    </a:p>
                  </a:txBody>
                  <a:tcPr marL="68580" marR="68580" marT="34290" marB="34290"/>
                </a:tc>
                <a:extLst>
                  <a:ext uri="{0D108BD9-81ED-4DB2-BD59-A6C34878D82A}">
                    <a16:rowId xmlns:a16="http://schemas.microsoft.com/office/drawing/2014/main" val="548579010"/>
                  </a:ext>
                </a:extLst>
              </a:tr>
              <a:tr h="480060">
                <a:tc gridSpan="4">
                  <a:txBody>
                    <a:bodyPr/>
                    <a:lstStyle/>
                    <a:p>
                      <a:r>
                        <a:rPr lang="en-CA" sz="1400" b="1" dirty="0">
                          <a:solidFill>
                            <a:srgbClr val="7F7F7F"/>
                          </a:solidFill>
                        </a:rPr>
                        <a:t>ABC Co investigates who/what has created these imbalances and how they can rectify.</a:t>
                      </a:r>
                    </a:p>
                  </a:txBody>
                  <a:tcPr marL="68580" marR="68580" marT="34290" marB="34290"/>
                </a:tc>
                <a:tc hMerge="1">
                  <a:txBody>
                    <a:bodyPr/>
                    <a:lstStyle/>
                    <a:p>
                      <a:endParaRPr lang="en-CA" dirty="0"/>
                    </a:p>
                  </a:txBody>
                  <a:tcPr/>
                </a:tc>
                <a:tc hMerge="1">
                  <a:txBody>
                    <a:bodyPr/>
                    <a:lstStyle/>
                    <a:p>
                      <a:endParaRPr lang="en-CA" dirty="0"/>
                    </a:p>
                  </a:txBody>
                  <a:tcPr>
                    <a:lnT w="12700" cmpd="sng">
                      <a:noFill/>
                    </a:lnT>
                  </a:tcPr>
                </a:tc>
                <a:tc hMerge="1">
                  <a:txBody>
                    <a:bodyPr/>
                    <a:lstStyle/>
                    <a:p>
                      <a:endParaRPr lang="en-CA" dirty="0"/>
                    </a:p>
                  </a:txBody>
                  <a:tcPr>
                    <a:lnT w="12700" cmpd="sng">
                      <a:noFill/>
                    </a:lnT>
                  </a:tcPr>
                </a:tc>
                <a:extLst>
                  <a:ext uri="{0D108BD9-81ED-4DB2-BD59-A6C34878D82A}">
                    <a16:rowId xmlns:a16="http://schemas.microsoft.com/office/drawing/2014/main" val="802737444"/>
                  </a:ext>
                </a:extLst>
              </a:tr>
            </a:tbl>
          </a:graphicData>
        </a:graphic>
      </p:graphicFrame>
      <p:sp>
        <p:nvSpPr>
          <p:cNvPr id="8" name="TextBox 7">
            <a:extLst>
              <a:ext uri="{FF2B5EF4-FFF2-40B4-BE49-F238E27FC236}">
                <a16:creationId xmlns:a16="http://schemas.microsoft.com/office/drawing/2014/main" id="{E2A4132A-3584-4105-A9C4-FC06D31DB4EC}"/>
              </a:ext>
            </a:extLst>
          </p:cNvPr>
          <p:cNvSpPr txBox="1"/>
          <p:nvPr/>
        </p:nvSpPr>
        <p:spPr>
          <a:xfrm>
            <a:off x="3535054" y="2822829"/>
            <a:ext cx="654148" cy="438581"/>
          </a:xfrm>
          <a:prstGeom prst="rect">
            <a:avLst/>
          </a:prstGeom>
          <a:noFill/>
        </p:spPr>
        <p:txBody>
          <a:bodyPr wrap="square" lIns="68580" tIns="34290" rIns="68580" bIns="34290" rtlCol="0">
            <a:spAutoFit/>
          </a:bodyPr>
          <a:lstStyle/>
          <a:p>
            <a:pPr algn="ctr"/>
            <a:r>
              <a:rPr lang="en-CA" sz="2400" dirty="0">
                <a:solidFill>
                  <a:srgbClr val="7F7F7F"/>
                </a:solidFill>
              </a:rPr>
              <a:t>VS.</a:t>
            </a:r>
          </a:p>
        </p:txBody>
      </p:sp>
      <p:sp>
        <p:nvSpPr>
          <p:cNvPr id="9" name="TextBox 8">
            <a:extLst>
              <a:ext uri="{FF2B5EF4-FFF2-40B4-BE49-F238E27FC236}">
                <a16:creationId xmlns:a16="http://schemas.microsoft.com/office/drawing/2014/main" id="{E8C77DEC-BE3F-4093-AEB9-20512C9B5C1A}"/>
              </a:ext>
            </a:extLst>
          </p:cNvPr>
          <p:cNvSpPr txBox="1"/>
          <p:nvPr/>
        </p:nvSpPr>
        <p:spPr>
          <a:xfrm>
            <a:off x="981881" y="4684541"/>
            <a:ext cx="8349622" cy="284693"/>
          </a:xfrm>
          <a:prstGeom prst="rect">
            <a:avLst/>
          </a:prstGeom>
          <a:noFill/>
        </p:spPr>
        <p:txBody>
          <a:bodyPr wrap="square" lIns="68580" tIns="34290" rIns="68580" bIns="34290" rtlCol="0">
            <a:spAutoFit/>
          </a:bodyPr>
          <a:lstStyle/>
          <a:p>
            <a:r>
              <a:rPr lang="en-CA" sz="1400" dirty="0">
                <a:solidFill>
                  <a:srgbClr val="7F7F7F"/>
                </a:solidFill>
              </a:rPr>
              <a:t>*example is very simplified. You would likely analyze a lot deeper than this.</a:t>
            </a:r>
          </a:p>
        </p:txBody>
      </p:sp>
    </p:spTree>
    <p:extLst>
      <p:ext uri="{BB962C8B-B14F-4D97-AF65-F5344CB8AC3E}">
        <p14:creationId xmlns:p14="http://schemas.microsoft.com/office/powerpoint/2010/main" val="2222599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378563"/>
            <a:ext cx="7886700" cy="3263504"/>
          </a:xfrm>
        </p:spPr>
        <p:txBody>
          <a:bodyPr>
            <a:normAutofit fontScale="62500" lnSpcReduction="20000"/>
          </a:bodyPr>
          <a:lstStyle/>
          <a:p>
            <a:r>
              <a:rPr lang="en-CA" dirty="0"/>
              <a:t>Where standard questions can offer insight into foundational diversity, engagement questions provide important awareness/understanding of the mood of your teams and can help guide areas of focus and prioritization as you continue to improve the organization. </a:t>
            </a:r>
          </a:p>
          <a:p>
            <a:endParaRPr lang="en-CA" dirty="0"/>
          </a:p>
          <a:p>
            <a:r>
              <a:rPr lang="en-CA" dirty="0"/>
              <a:t>Results should influence you to look at whether diverse groups feel less engaged and whether those trends are company wide or isolated to specific department, and if credit or promotions are skewed in any particular way.</a:t>
            </a:r>
          </a:p>
        </p:txBody>
      </p:sp>
    </p:spTree>
    <p:extLst>
      <p:ext uri="{BB962C8B-B14F-4D97-AF65-F5344CB8AC3E}">
        <p14:creationId xmlns:p14="http://schemas.microsoft.com/office/powerpoint/2010/main" val="3985245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10762" y="2467280"/>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771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Sample Surveys</a:t>
            </a:r>
          </a:p>
        </p:txBody>
      </p:sp>
      <p:sp>
        <p:nvSpPr>
          <p:cNvPr id="3" name="Content Placeholder 2"/>
          <p:cNvSpPr>
            <a:spLocks noGrp="1"/>
          </p:cNvSpPr>
          <p:nvPr>
            <p:ph idx="1"/>
          </p:nvPr>
        </p:nvSpPr>
        <p:spPr>
          <a:xfrm>
            <a:off x="628650" y="1262304"/>
            <a:ext cx="7886700" cy="3531290"/>
          </a:xfrm>
        </p:spPr>
        <p:txBody>
          <a:bodyPr>
            <a:normAutofit fontScale="55000" lnSpcReduction="20000"/>
          </a:bodyPr>
          <a:lstStyle/>
          <a:p>
            <a:r>
              <a:rPr lang="en-CA" dirty="0"/>
              <a:t>Sample surveys have historically been over simplified and generic to a fault. </a:t>
            </a:r>
          </a:p>
          <a:p>
            <a:endParaRPr lang="en-CA" dirty="0"/>
          </a:p>
          <a:p>
            <a:r>
              <a:rPr lang="en-CA" dirty="0"/>
              <a:t>The framework provided at the end of this guide has been drafted/constructed with an “employee first” mentality, designed specifically with employee empathy, consideration and respect.</a:t>
            </a:r>
          </a:p>
          <a:p>
            <a:pPr marL="0" indent="0">
              <a:buNone/>
            </a:pPr>
            <a:r>
              <a:rPr lang="en-CA" dirty="0"/>
              <a:t> </a:t>
            </a:r>
          </a:p>
          <a:p>
            <a:r>
              <a:rPr lang="en-CA" dirty="0"/>
              <a:t>This survey began with </a:t>
            </a:r>
            <a:r>
              <a:rPr lang="en-CA" u="sng" dirty="0">
                <a:hlinkClick r:id="rId2"/>
              </a:rPr>
              <a:t>Project Include</a:t>
            </a:r>
            <a:r>
              <a:rPr lang="en-CA" dirty="0"/>
              <a:t> to create the demographic framework and Culture Amp for engagement, expanded to be modular, and adapted to better suit Canadian organizations. This adaptation also includes additional topics that could be of interest to select organizations. </a:t>
            </a:r>
          </a:p>
        </p:txBody>
      </p:sp>
    </p:spTree>
    <p:extLst>
      <p:ext uri="{BB962C8B-B14F-4D97-AF65-F5344CB8AC3E}">
        <p14:creationId xmlns:p14="http://schemas.microsoft.com/office/powerpoint/2010/main" val="690680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More Options to Select From</a:t>
            </a:r>
          </a:p>
        </p:txBody>
      </p:sp>
      <p:sp>
        <p:nvSpPr>
          <p:cNvPr id="3" name="Content Placeholder 2"/>
          <p:cNvSpPr>
            <a:spLocks noGrp="1"/>
          </p:cNvSpPr>
          <p:nvPr>
            <p:ph idx="1"/>
          </p:nvPr>
        </p:nvSpPr>
        <p:spPr>
          <a:xfrm>
            <a:off x="628650" y="1434362"/>
            <a:ext cx="7886700" cy="3263504"/>
          </a:xfrm>
        </p:spPr>
        <p:txBody>
          <a:bodyPr>
            <a:normAutofit fontScale="77500" lnSpcReduction="20000"/>
          </a:bodyPr>
          <a:lstStyle/>
          <a:p>
            <a:pPr fontAlgn="base"/>
            <a:r>
              <a:rPr lang="en-CA" dirty="0"/>
              <a:t>The value of listing more options is richer data and a better understanding of your employee base so you can grow your teams in meaningful, diverse and inclusive ways. </a:t>
            </a:r>
          </a:p>
          <a:p>
            <a:pPr fontAlgn="base"/>
            <a:endParaRPr lang="en-CA" dirty="0"/>
          </a:p>
          <a:p>
            <a:pPr fontAlgn="base"/>
            <a:r>
              <a:rPr lang="en-CA" dirty="0"/>
              <a:t>In a category with near endless options such as language or religion, adding 10-25 options and including an “other” option is usually fine.</a:t>
            </a:r>
          </a:p>
        </p:txBody>
      </p:sp>
    </p:spTree>
    <p:extLst>
      <p:ext uri="{BB962C8B-B14F-4D97-AF65-F5344CB8AC3E}">
        <p14:creationId xmlns:p14="http://schemas.microsoft.com/office/powerpoint/2010/main" val="2316021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The “OTHER” Option</a:t>
            </a:r>
          </a:p>
        </p:txBody>
      </p:sp>
      <p:sp>
        <p:nvSpPr>
          <p:cNvPr id="3" name="Content Placeholder 2"/>
          <p:cNvSpPr>
            <a:spLocks noGrp="1"/>
          </p:cNvSpPr>
          <p:nvPr>
            <p:ph idx="1"/>
          </p:nvPr>
        </p:nvSpPr>
        <p:spPr>
          <a:xfrm>
            <a:off x="628650" y="1342791"/>
            <a:ext cx="7886700" cy="3263504"/>
          </a:xfrm>
        </p:spPr>
        <p:txBody>
          <a:bodyPr>
            <a:normAutofit fontScale="70000" lnSpcReduction="20000"/>
          </a:bodyPr>
          <a:lstStyle/>
          <a:p>
            <a:pPr fontAlgn="base"/>
            <a:r>
              <a:rPr lang="en-CA" dirty="0"/>
              <a:t>Even the most thoughtful and inclusive surveys will require an “OTHER” option. There is always a chance that a possible option has not been included. </a:t>
            </a:r>
          </a:p>
          <a:p>
            <a:pPr fontAlgn="base"/>
            <a:endParaRPr lang="en-CA" dirty="0"/>
          </a:p>
          <a:p>
            <a:pPr fontAlgn="base"/>
            <a:r>
              <a:rPr lang="en-CA" dirty="0"/>
              <a:t>The value of “OTHER” increases and is more respectful when it is more than a check-box or radio button - be sure to include a text box and offer employees and option to expand and explain if they choose. This creates an opportunity for any missed groups to self-identify, and improve future surveys and the organization. </a:t>
            </a:r>
          </a:p>
        </p:txBody>
      </p:sp>
    </p:spTree>
    <p:extLst>
      <p:ext uri="{BB962C8B-B14F-4D97-AF65-F5344CB8AC3E}">
        <p14:creationId xmlns:p14="http://schemas.microsoft.com/office/powerpoint/2010/main" val="2394432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05979"/>
            <a:ext cx="8229600" cy="857250"/>
          </a:xfrm>
        </p:spPr>
        <p:txBody>
          <a:bodyPr/>
          <a:lstStyle/>
          <a:p>
            <a:pPr algn="l"/>
            <a:r>
              <a:rPr lang="en-CA" dirty="0">
                <a:solidFill>
                  <a:srgbClr val="FF0000"/>
                </a:solidFill>
              </a:rPr>
              <a:t>Version Control</a:t>
            </a:r>
          </a:p>
        </p:txBody>
      </p:sp>
      <p:graphicFrame>
        <p:nvGraphicFramePr>
          <p:cNvPr id="5" name="Table 4"/>
          <p:cNvGraphicFramePr>
            <a:graphicFrameLocks noGrp="1"/>
          </p:cNvGraphicFramePr>
          <p:nvPr>
            <p:extLst>
              <p:ext uri="{D42A27DB-BD31-4B8C-83A1-F6EECF244321}">
                <p14:modId xmlns:p14="http://schemas.microsoft.com/office/powerpoint/2010/main" val="2180525675"/>
              </p:ext>
            </p:extLst>
          </p:nvPr>
        </p:nvGraphicFramePr>
        <p:xfrm>
          <a:off x="567003" y="1549071"/>
          <a:ext cx="7967749" cy="2341254"/>
        </p:xfrm>
        <a:graphic>
          <a:graphicData uri="http://schemas.openxmlformats.org/drawingml/2006/table">
            <a:tbl>
              <a:tblPr firstRow="1" bandRow="1">
                <a:tableStyleId>{5940675A-B579-460E-94D1-54222C63F5DA}</a:tableStyleId>
              </a:tblPr>
              <a:tblGrid>
                <a:gridCol w="732299">
                  <a:extLst>
                    <a:ext uri="{9D8B030D-6E8A-4147-A177-3AD203B41FA5}">
                      <a16:colId xmlns:a16="http://schemas.microsoft.com/office/drawing/2014/main" val="20000"/>
                    </a:ext>
                  </a:extLst>
                </a:gridCol>
                <a:gridCol w="794650">
                  <a:extLst>
                    <a:ext uri="{9D8B030D-6E8A-4147-A177-3AD203B41FA5}">
                      <a16:colId xmlns:a16="http://schemas.microsoft.com/office/drawing/2014/main" val="20001"/>
                    </a:ext>
                  </a:extLst>
                </a:gridCol>
                <a:gridCol w="1529888">
                  <a:extLst>
                    <a:ext uri="{9D8B030D-6E8A-4147-A177-3AD203B41FA5}">
                      <a16:colId xmlns:a16="http://schemas.microsoft.com/office/drawing/2014/main" val="20002"/>
                    </a:ext>
                  </a:extLst>
                </a:gridCol>
                <a:gridCol w="1351649">
                  <a:extLst>
                    <a:ext uri="{9D8B030D-6E8A-4147-A177-3AD203B41FA5}">
                      <a16:colId xmlns:a16="http://schemas.microsoft.com/office/drawing/2014/main" val="20003"/>
                    </a:ext>
                  </a:extLst>
                </a:gridCol>
                <a:gridCol w="1351649">
                  <a:extLst>
                    <a:ext uri="{9D8B030D-6E8A-4147-A177-3AD203B41FA5}">
                      <a16:colId xmlns:a16="http://schemas.microsoft.com/office/drawing/2014/main" val="20004"/>
                    </a:ext>
                  </a:extLst>
                </a:gridCol>
                <a:gridCol w="2207614">
                  <a:extLst>
                    <a:ext uri="{9D8B030D-6E8A-4147-A177-3AD203B41FA5}">
                      <a16:colId xmlns:a16="http://schemas.microsoft.com/office/drawing/2014/main" val="20005"/>
                    </a:ext>
                  </a:extLst>
                </a:gridCol>
              </a:tblGrid>
              <a:tr h="370840">
                <a:tc>
                  <a:txBody>
                    <a:bodyPr/>
                    <a:lstStyle/>
                    <a:p>
                      <a:pPr algn="ctr"/>
                      <a:r>
                        <a:rPr lang="en-US" sz="1200" dirty="0">
                          <a:solidFill>
                            <a:schemeClr val="bg1"/>
                          </a:solidFill>
                        </a:rPr>
                        <a:t>Version</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Date</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Primary Editor</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Organization</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b="0" dirty="0">
                          <a:solidFill>
                            <a:schemeClr val="bg1"/>
                          </a:solidFill>
                          <a:latin typeface="+mn-lt"/>
                        </a:rPr>
                        <a:t>Contact</a:t>
                      </a:r>
                      <a:r>
                        <a:rPr lang="en-US" sz="1200" b="0" baseline="0" dirty="0">
                          <a:solidFill>
                            <a:schemeClr val="bg1"/>
                          </a:solidFill>
                          <a:latin typeface="+mn-lt"/>
                        </a:rPr>
                        <a:t> Info</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Comments</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243090">
                <a:tc>
                  <a:txBody>
                    <a:bodyPr/>
                    <a:lstStyle/>
                    <a:p>
                      <a:pPr algn="ctr"/>
                      <a:r>
                        <a:rPr lang="en-US" sz="800" dirty="0">
                          <a:solidFill>
                            <a:schemeClr val="bg1">
                              <a:lumMod val="50000"/>
                            </a:schemeClr>
                          </a:solidFill>
                        </a:rPr>
                        <a:t>1.0</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r>
                        <a:rPr lang="en-US" sz="800" dirty="0">
                          <a:solidFill>
                            <a:schemeClr val="bg1">
                              <a:lumMod val="50000"/>
                            </a:schemeClr>
                          </a:solidFill>
                        </a:rPr>
                        <a:t>08/04/2017</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a:solidFill>
                            <a:schemeClr val="bg1">
                              <a:lumMod val="50000"/>
                            </a:schemeClr>
                          </a:solidFill>
                        </a:rPr>
                        <a:t>Stephanie Little</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a:solidFill>
                            <a:schemeClr val="bg1">
                              <a:lumMod val="50000"/>
                            </a:schemeClr>
                          </a:solidFill>
                        </a:rPr>
                        <a:t>Hubba</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err="1">
                          <a:solidFill>
                            <a:schemeClr val="bg1">
                              <a:lumMod val="50000"/>
                            </a:schemeClr>
                          </a:solidFill>
                        </a:rPr>
                        <a:t>slittle@hubba.com</a:t>
                      </a: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a:solidFill>
                            <a:schemeClr val="bg1">
                              <a:lumMod val="50000"/>
                            </a:schemeClr>
                          </a:solidFill>
                        </a:rPr>
                        <a:t>Initial Public</a:t>
                      </a:r>
                      <a:r>
                        <a:rPr lang="en-US" sz="800" baseline="0" dirty="0">
                          <a:solidFill>
                            <a:schemeClr val="bg1">
                              <a:lumMod val="50000"/>
                            </a:schemeClr>
                          </a:solidFill>
                        </a:rPr>
                        <a:t> Draft</a:t>
                      </a: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1"/>
                  </a:ext>
                </a:extLst>
              </a:tr>
              <a:tr h="214638">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2"/>
                  </a:ext>
                </a:extLst>
              </a:tr>
              <a:tr h="232526">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3"/>
                  </a:ext>
                </a:extLst>
              </a:tr>
              <a:tr h="205695">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4"/>
                  </a:ext>
                </a:extLst>
              </a:tr>
              <a:tr h="162257">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5"/>
                  </a:ext>
                </a:extLst>
              </a:tr>
              <a:tr h="172479">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6"/>
                  </a:ext>
                </a:extLst>
              </a:tr>
              <a:tr h="191644">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7"/>
                  </a:ext>
                </a:extLst>
              </a:tr>
              <a:tr h="192923">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8"/>
                  </a:ext>
                </a:extLst>
              </a:tr>
              <a:tr h="194201">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098957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Simple &amp; Clear</a:t>
            </a:r>
          </a:p>
        </p:txBody>
      </p:sp>
      <p:sp>
        <p:nvSpPr>
          <p:cNvPr id="3" name="Content Placeholder 2"/>
          <p:cNvSpPr>
            <a:spLocks noGrp="1"/>
          </p:cNvSpPr>
          <p:nvPr>
            <p:ph idx="1"/>
          </p:nvPr>
        </p:nvSpPr>
        <p:spPr>
          <a:xfrm>
            <a:off x="628650" y="1137102"/>
            <a:ext cx="7843618" cy="3263504"/>
          </a:xfrm>
        </p:spPr>
        <p:txBody>
          <a:bodyPr>
            <a:normAutofit/>
          </a:bodyPr>
          <a:lstStyle/>
          <a:p>
            <a:r>
              <a:rPr lang="en-CA" sz="1600" dirty="0"/>
              <a:t>Keep all survey options clear and simple. It is important to ensure questions are not leading or derogatory even if unintentional. It is worth noting that too much detail can also hinder an employee’s ability to respond if they don’t identify an option that fits.</a:t>
            </a:r>
            <a:endParaRPr lang="en-CA" sz="1600" dirty="0">
              <a:highlight>
                <a:srgbClr val="FFFF00"/>
              </a:highlight>
            </a:endParaRPr>
          </a:p>
          <a:p>
            <a:pPr marL="0" indent="0">
              <a:buNone/>
            </a:pPr>
            <a:endParaRPr lang="en-CA" sz="1600" dirty="0">
              <a:highlight>
                <a:srgbClr val="FFFF00"/>
              </a:highlight>
            </a:endParaRPr>
          </a:p>
        </p:txBody>
      </p:sp>
      <p:graphicFrame>
        <p:nvGraphicFramePr>
          <p:cNvPr id="7" name="Table 6">
            <a:extLst>
              <a:ext uri="{FF2B5EF4-FFF2-40B4-BE49-F238E27FC236}">
                <a16:creationId xmlns:a16="http://schemas.microsoft.com/office/drawing/2014/main" id="{1E38CB58-46FD-4983-A634-D5CB535089BC}"/>
              </a:ext>
            </a:extLst>
          </p:cNvPr>
          <p:cNvGraphicFramePr>
            <a:graphicFrameLocks noGrp="1"/>
          </p:cNvGraphicFramePr>
          <p:nvPr>
            <p:extLst>
              <p:ext uri="{D42A27DB-BD31-4B8C-83A1-F6EECF244321}">
                <p14:modId xmlns:p14="http://schemas.microsoft.com/office/powerpoint/2010/main" val="3543331141"/>
              </p:ext>
            </p:extLst>
          </p:nvPr>
        </p:nvGraphicFramePr>
        <p:xfrm>
          <a:off x="1344653" y="2314670"/>
          <a:ext cx="6096000" cy="2636520"/>
        </p:xfrm>
        <a:graphic>
          <a:graphicData uri="http://schemas.openxmlformats.org/drawingml/2006/table">
            <a:tbl>
              <a:tblPr firstRow="1" bandRow="1">
                <a:tableStyleId>{21E4AEA4-8DFA-4A89-87EB-49C32662AFE0}</a:tableStyleId>
              </a:tblPr>
              <a:tblGrid>
                <a:gridCol w="3392659">
                  <a:extLst>
                    <a:ext uri="{9D8B030D-6E8A-4147-A177-3AD203B41FA5}">
                      <a16:colId xmlns:a16="http://schemas.microsoft.com/office/drawing/2014/main" val="1149013526"/>
                    </a:ext>
                  </a:extLst>
                </a:gridCol>
                <a:gridCol w="2703341">
                  <a:extLst>
                    <a:ext uri="{9D8B030D-6E8A-4147-A177-3AD203B41FA5}">
                      <a16:colId xmlns:a16="http://schemas.microsoft.com/office/drawing/2014/main" val="331948635"/>
                    </a:ext>
                  </a:extLst>
                </a:gridCol>
              </a:tblGrid>
              <a:tr h="342900">
                <a:tc>
                  <a:txBody>
                    <a:bodyPr/>
                    <a:lstStyle/>
                    <a:p>
                      <a:r>
                        <a:rPr lang="en-CA" sz="1800" dirty="0"/>
                        <a:t>Instead of this ….</a:t>
                      </a:r>
                    </a:p>
                  </a:txBody>
                  <a:tcPr marL="68580" marR="68580" marT="34290" marB="34290"/>
                </a:tc>
                <a:tc>
                  <a:txBody>
                    <a:bodyPr/>
                    <a:lstStyle/>
                    <a:p>
                      <a:r>
                        <a:rPr lang="en-CA" sz="1800" dirty="0"/>
                        <a:t>Consider this ….</a:t>
                      </a:r>
                    </a:p>
                  </a:txBody>
                  <a:tcPr marL="68580" marR="68580" marT="34290" marB="34290"/>
                </a:tc>
                <a:extLst>
                  <a:ext uri="{0D108BD9-81ED-4DB2-BD59-A6C34878D82A}">
                    <a16:rowId xmlns:a16="http://schemas.microsoft.com/office/drawing/2014/main" val="2402922229"/>
                  </a:ext>
                </a:extLst>
              </a:tr>
              <a:tr h="2228850">
                <a:tc>
                  <a:txBody>
                    <a:bodyPr/>
                    <a:lstStyle/>
                    <a:p>
                      <a:r>
                        <a:rPr lang="en-CA" sz="1200" dirty="0">
                          <a:solidFill>
                            <a:schemeClr val="bg1">
                              <a:lumMod val="50000"/>
                            </a:schemeClr>
                          </a:solidFill>
                        </a:rPr>
                        <a:t>Do you consider yourself religious? </a:t>
                      </a:r>
                      <a:br>
                        <a:rPr lang="en-CA" sz="1200" dirty="0">
                          <a:solidFill>
                            <a:schemeClr val="bg1">
                              <a:lumMod val="50000"/>
                            </a:schemeClr>
                          </a:solidFill>
                        </a:rPr>
                      </a:br>
                      <a:endParaRPr lang="en-CA" sz="12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Yes, very. It's a factor in my daily life and I follow all or most of the rules and rituals </a:t>
                      </a:r>
                      <a:br>
                        <a:rPr lang="en-CA" sz="1100" dirty="0">
                          <a:solidFill>
                            <a:schemeClr val="bg1">
                              <a:lumMod val="50000"/>
                            </a:schemeClr>
                          </a:solidFill>
                        </a:rPr>
                      </a:br>
                      <a:endParaRPr lang="en-CA" sz="2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Yes, somewhat. It means a lot to me but I don't follow all of the rules and rituals </a:t>
                      </a:r>
                      <a:br>
                        <a:rPr lang="en-CA" sz="1100" dirty="0">
                          <a:solidFill>
                            <a:schemeClr val="bg1">
                              <a:lumMod val="50000"/>
                            </a:schemeClr>
                          </a:solidFill>
                        </a:rPr>
                      </a:br>
                      <a:endParaRPr lang="en-CA" sz="3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Sort of - It's not a factor in my daily life but I do honour the main holidays of my religion and special occasions/ceremonies</a:t>
                      </a:r>
                    </a:p>
                    <a:p>
                      <a:pPr marL="285750" indent="-285750">
                        <a:buFont typeface="Arial" panose="020B0604020202020204" pitchFamily="34" charset="0"/>
                        <a:buChar char="•"/>
                      </a:pPr>
                      <a:endParaRPr lang="en-CA" sz="2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Not any more </a:t>
                      </a:r>
                      <a:br>
                        <a:rPr lang="en-CA" sz="1100" dirty="0">
                          <a:solidFill>
                            <a:schemeClr val="bg1">
                              <a:lumMod val="50000"/>
                            </a:schemeClr>
                          </a:solidFill>
                        </a:rPr>
                      </a:br>
                      <a:endParaRPr lang="en-CA" sz="3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No </a:t>
                      </a:r>
                      <a:br>
                        <a:rPr lang="en-CA" sz="1100" dirty="0">
                          <a:solidFill>
                            <a:schemeClr val="bg1">
                              <a:lumMod val="50000"/>
                            </a:schemeClr>
                          </a:solidFill>
                        </a:rPr>
                      </a:br>
                      <a:endParaRPr lang="en-CA" sz="200" dirty="0">
                        <a:solidFill>
                          <a:schemeClr val="bg1">
                            <a:lumMod val="50000"/>
                          </a:schemeClr>
                        </a:solidFill>
                      </a:endParaRPr>
                    </a:p>
                    <a:p>
                      <a:pPr marL="285750" indent="-285750">
                        <a:buFont typeface="Arial" panose="020B0604020202020204" pitchFamily="34" charset="0"/>
                        <a:buChar char="•"/>
                      </a:pPr>
                      <a:r>
                        <a:rPr lang="en-CA" sz="1100" dirty="0">
                          <a:solidFill>
                            <a:schemeClr val="bg1">
                              <a:lumMod val="50000"/>
                            </a:schemeClr>
                          </a:solidFill>
                        </a:rPr>
                        <a:t>Other (please specify)</a:t>
                      </a:r>
                    </a:p>
                  </a:txBody>
                  <a:tcPr marL="68580" marR="68580" marT="34290" marB="34290"/>
                </a:tc>
                <a:tc>
                  <a:txBody>
                    <a:bodyPr/>
                    <a:lstStyle/>
                    <a:p>
                      <a:r>
                        <a:rPr lang="en-CA" sz="1200" dirty="0">
                          <a:solidFill>
                            <a:schemeClr val="bg1">
                              <a:lumMod val="50000"/>
                            </a:schemeClr>
                          </a:solidFill>
                        </a:rPr>
                        <a:t>Do you consider yourself Religious? </a:t>
                      </a:r>
                    </a:p>
                    <a:p>
                      <a:endParaRPr lang="en-CA" sz="1200" dirty="0">
                        <a:solidFill>
                          <a:schemeClr val="bg1">
                            <a:lumMod val="50000"/>
                          </a:schemeClr>
                        </a:solidFill>
                      </a:endParaRPr>
                    </a:p>
                    <a:p>
                      <a:pPr marL="285750" indent="-285750">
                        <a:buFont typeface="Arial" panose="020B0604020202020204" pitchFamily="34" charset="0"/>
                        <a:buChar char="•"/>
                      </a:pPr>
                      <a:r>
                        <a:rPr lang="en-CA" sz="1200" dirty="0">
                          <a:solidFill>
                            <a:schemeClr val="bg1">
                              <a:lumMod val="50000"/>
                            </a:schemeClr>
                          </a:solidFill>
                        </a:rPr>
                        <a:t>Yes</a:t>
                      </a:r>
                    </a:p>
                    <a:p>
                      <a:pPr marL="285750" indent="-285750">
                        <a:buFont typeface="Arial" panose="020B0604020202020204" pitchFamily="34" charset="0"/>
                        <a:buChar char="•"/>
                      </a:pPr>
                      <a:r>
                        <a:rPr lang="en-CA" sz="1200" dirty="0">
                          <a:solidFill>
                            <a:schemeClr val="bg1">
                              <a:lumMod val="50000"/>
                            </a:schemeClr>
                          </a:solidFill>
                        </a:rPr>
                        <a:t>Somewhat</a:t>
                      </a:r>
                    </a:p>
                    <a:p>
                      <a:pPr marL="285750" indent="-285750">
                        <a:buFont typeface="Arial" panose="020B0604020202020204" pitchFamily="34" charset="0"/>
                        <a:buChar char="•"/>
                      </a:pPr>
                      <a:r>
                        <a:rPr lang="en-CA" sz="1200" dirty="0">
                          <a:solidFill>
                            <a:schemeClr val="bg1">
                              <a:lumMod val="50000"/>
                            </a:schemeClr>
                          </a:solidFill>
                        </a:rPr>
                        <a:t>Faith - not religious</a:t>
                      </a:r>
                    </a:p>
                    <a:p>
                      <a:pPr marL="285750" indent="-285750">
                        <a:buFont typeface="Arial" panose="020B0604020202020204" pitchFamily="34" charset="0"/>
                        <a:buChar char="•"/>
                      </a:pPr>
                      <a:r>
                        <a:rPr lang="en-CA" sz="1200" dirty="0">
                          <a:solidFill>
                            <a:schemeClr val="bg1">
                              <a:lumMod val="50000"/>
                            </a:schemeClr>
                          </a:solidFill>
                        </a:rPr>
                        <a:t>Spiritual - not religious</a:t>
                      </a:r>
                    </a:p>
                    <a:p>
                      <a:pPr marL="285750" indent="-285750">
                        <a:buFont typeface="Arial" panose="020B0604020202020204" pitchFamily="34" charset="0"/>
                        <a:buChar char="•"/>
                      </a:pPr>
                      <a:r>
                        <a:rPr lang="en-CA" sz="1200" dirty="0">
                          <a:solidFill>
                            <a:schemeClr val="bg1">
                              <a:lumMod val="50000"/>
                            </a:schemeClr>
                          </a:solidFill>
                        </a:rPr>
                        <a:t>Not any more</a:t>
                      </a:r>
                    </a:p>
                    <a:p>
                      <a:pPr marL="285750" indent="-285750">
                        <a:buFont typeface="Arial" panose="020B0604020202020204" pitchFamily="34" charset="0"/>
                        <a:buChar char="•"/>
                      </a:pPr>
                      <a:r>
                        <a:rPr lang="en-CA" sz="1200" dirty="0">
                          <a:solidFill>
                            <a:schemeClr val="bg1">
                              <a:lumMod val="50000"/>
                            </a:schemeClr>
                          </a:solidFill>
                        </a:rPr>
                        <a:t>No</a:t>
                      </a:r>
                    </a:p>
                    <a:p>
                      <a:pPr marL="285750" indent="-285750">
                        <a:buFont typeface="Arial" panose="020B0604020202020204" pitchFamily="34" charset="0"/>
                        <a:buChar char="•"/>
                      </a:pPr>
                      <a:r>
                        <a:rPr lang="en-CA" sz="1200" dirty="0">
                          <a:solidFill>
                            <a:schemeClr val="bg1">
                              <a:lumMod val="50000"/>
                            </a:schemeClr>
                          </a:solidFill>
                        </a:rPr>
                        <a:t>Other (please specify)</a:t>
                      </a:r>
                    </a:p>
                    <a:p>
                      <a:endParaRPr lang="en-CA" sz="1200" dirty="0">
                        <a:solidFill>
                          <a:schemeClr val="bg1">
                            <a:lumMod val="50000"/>
                          </a:schemeClr>
                        </a:solidFill>
                      </a:endParaRPr>
                    </a:p>
                  </a:txBody>
                  <a:tcPr marL="68580" marR="68580" marT="34290" marB="34290"/>
                </a:tc>
                <a:extLst>
                  <a:ext uri="{0D108BD9-81ED-4DB2-BD59-A6C34878D82A}">
                    <a16:rowId xmlns:a16="http://schemas.microsoft.com/office/drawing/2014/main" val="3795019944"/>
                  </a:ext>
                </a:extLst>
              </a:tr>
            </a:tbl>
          </a:graphicData>
        </a:graphic>
      </p:graphicFrame>
    </p:spTree>
    <p:extLst>
      <p:ext uri="{BB962C8B-B14F-4D97-AF65-F5344CB8AC3E}">
        <p14:creationId xmlns:p14="http://schemas.microsoft.com/office/powerpoint/2010/main" val="2282319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Context for Clarity</a:t>
            </a:r>
          </a:p>
        </p:txBody>
      </p:sp>
      <p:sp>
        <p:nvSpPr>
          <p:cNvPr id="3" name="Content Placeholder 2"/>
          <p:cNvSpPr>
            <a:spLocks noGrp="1"/>
          </p:cNvSpPr>
          <p:nvPr>
            <p:ph idx="1"/>
          </p:nvPr>
        </p:nvSpPr>
        <p:spPr>
          <a:xfrm>
            <a:off x="628650" y="1485879"/>
            <a:ext cx="7886700" cy="3263504"/>
          </a:xfrm>
        </p:spPr>
        <p:txBody>
          <a:bodyPr>
            <a:normAutofit fontScale="85000" lnSpcReduction="10000"/>
          </a:bodyPr>
          <a:lstStyle/>
          <a:p>
            <a:pPr fontAlgn="base"/>
            <a:r>
              <a:rPr lang="en-CA" dirty="0"/>
              <a:t>Context or definition at the beginning of a question can help ensure that all areas of the survey are properly interpreted and your data is more accurate. </a:t>
            </a:r>
          </a:p>
          <a:p>
            <a:pPr fontAlgn="base"/>
            <a:endParaRPr lang="en-CA" dirty="0"/>
          </a:p>
          <a:p>
            <a:pPr fontAlgn="base"/>
            <a:r>
              <a:rPr lang="en-CA" dirty="0"/>
              <a:t>For example, “Do you have a vision disability? (</a:t>
            </a:r>
            <a:r>
              <a:rPr lang="en-CA" dirty="0" err="1"/>
              <a:t>ie</a:t>
            </a:r>
            <a:r>
              <a:rPr lang="en-CA" dirty="0"/>
              <a:t>. not corrected by use of prescription lenses)”</a:t>
            </a:r>
          </a:p>
          <a:p>
            <a:pPr marL="0" indent="0">
              <a:buNone/>
            </a:pPr>
            <a:endParaRPr lang="en-CA" dirty="0"/>
          </a:p>
        </p:txBody>
      </p:sp>
    </p:spTree>
    <p:extLst>
      <p:ext uri="{BB962C8B-B14F-4D97-AF65-F5344CB8AC3E}">
        <p14:creationId xmlns:p14="http://schemas.microsoft.com/office/powerpoint/2010/main" val="4141357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Reviews &amp; Feedback</a:t>
            </a:r>
          </a:p>
        </p:txBody>
      </p:sp>
      <p:sp>
        <p:nvSpPr>
          <p:cNvPr id="3" name="Content Placeholder 2"/>
          <p:cNvSpPr>
            <a:spLocks noGrp="1"/>
          </p:cNvSpPr>
          <p:nvPr>
            <p:ph idx="1"/>
          </p:nvPr>
        </p:nvSpPr>
        <p:spPr>
          <a:xfrm>
            <a:off x="628650" y="1369620"/>
            <a:ext cx="7886700" cy="3263504"/>
          </a:xfrm>
        </p:spPr>
        <p:txBody>
          <a:bodyPr>
            <a:normAutofit fontScale="62500" lnSpcReduction="20000"/>
          </a:bodyPr>
          <a:lstStyle/>
          <a:p>
            <a:pPr fontAlgn="base"/>
            <a:r>
              <a:rPr lang="en-CA" dirty="0"/>
              <a:t>Consider having your survey reviewed by a Diversity &amp; inclusion or Human Rights Professional or lawyer if its an option for your organization. </a:t>
            </a:r>
          </a:p>
          <a:p>
            <a:pPr marL="0" indent="0" fontAlgn="base">
              <a:buNone/>
            </a:pPr>
            <a:endParaRPr lang="en-CA" dirty="0"/>
          </a:p>
          <a:p>
            <a:pPr fontAlgn="base"/>
            <a:r>
              <a:rPr lang="en-CA" dirty="0"/>
              <a:t>For best results, get feedback from employees who completed the survey.</a:t>
            </a:r>
          </a:p>
          <a:p>
            <a:pPr marL="0" indent="0" fontAlgn="base">
              <a:buNone/>
            </a:pPr>
            <a:endParaRPr lang="en-CA" dirty="0"/>
          </a:p>
          <a:p>
            <a:pPr fontAlgn="base"/>
            <a:r>
              <a:rPr lang="en-CA" dirty="0"/>
              <a:t>Include open-ended questions that offer opportunity for employees to offer suggestions for improvement, highlight if anything was insensitive, ask for clarification, or even give kudos.</a:t>
            </a:r>
          </a:p>
        </p:txBody>
      </p:sp>
    </p:spTree>
    <p:extLst>
      <p:ext uri="{BB962C8B-B14F-4D97-AF65-F5344CB8AC3E}">
        <p14:creationId xmlns:p14="http://schemas.microsoft.com/office/powerpoint/2010/main" val="507330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2905487"/>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771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Anonymity</a:t>
            </a:r>
          </a:p>
        </p:txBody>
      </p:sp>
      <p:sp>
        <p:nvSpPr>
          <p:cNvPr id="3" name="Content Placeholder 2"/>
          <p:cNvSpPr>
            <a:spLocks noGrp="1"/>
          </p:cNvSpPr>
          <p:nvPr>
            <p:ph idx="1"/>
          </p:nvPr>
        </p:nvSpPr>
        <p:spPr>
          <a:xfrm>
            <a:off x="628650" y="1414335"/>
            <a:ext cx="7886700" cy="3263504"/>
          </a:xfrm>
        </p:spPr>
        <p:txBody>
          <a:bodyPr>
            <a:normAutofit fontScale="85000" lnSpcReduction="20000"/>
          </a:bodyPr>
          <a:lstStyle/>
          <a:p>
            <a:r>
              <a:rPr lang="en-CA" dirty="0"/>
              <a:t>Anonymity matters in ensuring the validity of responses, and true representation of your employees. </a:t>
            </a:r>
          </a:p>
          <a:p>
            <a:endParaRPr lang="en-CA" dirty="0"/>
          </a:p>
          <a:p>
            <a:r>
              <a:rPr lang="en-CA" dirty="0"/>
              <a:t>Removing the requirement for participants’ name and email and masking their IP address is a good start but does not provide the level of privacy needed to encourage participation and honest responses. </a:t>
            </a:r>
          </a:p>
        </p:txBody>
      </p:sp>
    </p:spTree>
    <p:extLst>
      <p:ext uri="{BB962C8B-B14F-4D97-AF65-F5344CB8AC3E}">
        <p14:creationId xmlns:p14="http://schemas.microsoft.com/office/powerpoint/2010/main" val="4035788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Anonymity </a:t>
            </a:r>
            <a:r>
              <a:rPr lang="en-CA" sz="3200" dirty="0"/>
              <a:t>(continued)</a:t>
            </a:r>
          </a:p>
        </p:txBody>
      </p:sp>
      <p:sp>
        <p:nvSpPr>
          <p:cNvPr id="3" name="Content Placeholder 2"/>
          <p:cNvSpPr>
            <a:spLocks noGrp="1"/>
          </p:cNvSpPr>
          <p:nvPr>
            <p:ph idx="1"/>
          </p:nvPr>
        </p:nvSpPr>
        <p:spPr>
          <a:xfrm>
            <a:off x="628650" y="1414335"/>
            <a:ext cx="7886700" cy="3263504"/>
          </a:xfrm>
        </p:spPr>
        <p:txBody>
          <a:bodyPr>
            <a:normAutofit fontScale="55000" lnSpcReduction="20000"/>
          </a:bodyPr>
          <a:lstStyle/>
          <a:p>
            <a:pPr fontAlgn="base"/>
            <a:r>
              <a:rPr lang="en-CA" dirty="0"/>
              <a:t>The potential for identification issues can arise when cross referencing data from your standard demographics with departmental and engagement questions. If your departments are small, it is recommended that you combine departments to eliminate the potential of accidentally identifying individual employees.</a:t>
            </a:r>
          </a:p>
          <a:p>
            <a:pPr fontAlgn="base"/>
            <a:endParaRPr lang="en-CA" dirty="0"/>
          </a:p>
          <a:p>
            <a:pPr fontAlgn="base"/>
            <a:r>
              <a:rPr lang="en-CA" dirty="0"/>
              <a:t>For example, if you only have one female engineer, you’ll be able to identify details about 100% of your female engineers unless departments are combined. </a:t>
            </a:r>
          </a:p>
          <a:p>
            <a:pPr fontAlgn="base"/>
            <a:endParaRPr lang="en-CA" dirty="0"/>
          </a:p>
          <a:p>
            <a:pPr fontAlgn="base"/>
            <a:r>
              <a:rPr lang="en-CA" dirty="0"/>
              <a:t>To maintain anonymity, enlist the help of an independent third party. </a:t>
            </a:r>
          </a:p>
          <a:p>
            <a:pPr marL="0" indent="0">
              <a:buNone/>
            </a:pPr>
            <a:endParaRPr lang="en-CA" dirty="0"/>
          </a:p>
        </p:txBody>
      </p:sp>
    </p:spTree>
    <p:extLst>
      <p:ext uri="{BB962C8B-B14F-4D97-AF65-F5344CB8AC3E}">
        <p14:creationId xmlns:p14="http://schemas.microsoft.com/office/powerpoint/2010/main" val="3527093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Independent Third Party Support</a:t>
            </a:r>
          </a:p>
        </p:txBody>
      </p:sp>
      <p:sp>
        <p:nvSpPr>
          <p:cNvPr id="3" name="Content Placeholder 2"/>
          <p:cNvSpPr>
            <a:spLocks noGrp="1"/>
          </p:cNvSpPr>
          <p:nvPr>
            <p:ph idx="1"/>
          </p:nvPr>
        </p:nvSpPr>
        <p:spPr>
          <a:xfrm>
            <a:off x="628650" y="1414335"/>
            <a:ext cx="7886700" cy="3263504"/>
          </a:xfrm>
        </p:spPr>
        <p:txBody>
          <a:bodyPr>
            <a:normAutofit fontScale="55000" lnSpcReduction="20000"/>
          </a:bodyPr>
          <a:lstStyle/>
          <a:p>
            <a:pPr fontAlgn="base"/>
            <a:r>
              <a:rPr lang="en-CA" dirty="0"/>
              <a:t>If you have budget, there are third party firms that have out of the box or customizable options; they will collect responses on your behalf and return survey results in aggregate if you choose. </a:t>
            </a:r>
          </a:p>
          <a:p>
            <a:pPr marL="0" indent="0" fontAlgn="base">
              <a:buNone/>
            </a:pPr>
            <a:endParaRPr lang="en-CA" dirty="0"/>
          </a:p>
          <a:p>
            <a:pPr fontAlgn="base"/>
            <a:r>
              <a:rPr lang="en-CA" dirty="0"/>
              <a:t>SurveyMonkey or Google Forms provide budget-friendly alternative tools you can use along with credible, trustworthy and professional third party willing to export your summary data. </a:t>
            </a:r>
          </a:p>
          <a:p>
            <a:pPr marL="0" indent="0" fontAlgn="base">
              <a:buNone/>
            </a:pPr>
            <a:endParaRPr lang="en-CA" dirty="0"/>
          </a:p>
          <a:p>
            <a:pPr fontAlgn="base"/>
            <a:r>
              <a:rPr lang="en-CA" dirty="0"/>
              <a:t>When choosing your third party, if your budget allows, consider working with a Diversity &amp; Inclusion / Human Rights Professional who can review your questions for any red flags. </a:t>
            </a:r>
          </a:p>
        </p:txBody>
      </p:sp>
    </p:spTree>
    <p:extLst>
      <p:ext uri="{BB962C8B-B14F-4D97-AF65-F5344CB8AC3E}">
        <p14:creationId xmlns:p14="http://schemas.microsoft.com/office/powerpoint/2010/main" val="3366464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Managing Responses</a:t>
            </a:r>
          </a:p>
        </p:txBody>
      </p:sp>
      <p:sp>
        <p:nvSpPr>
          <p:cNvPr id="3" name="Content Placeholder 2"/>
          <p:cNvSpPr>
            <a:spLocks noGrp="1"/>
          </p:cNvSpPr>
          <p:nvPr>
            <p:ph idx="1"/>
          </p:nvPr>
        </p:nvSpPr>
        <p:spPr>
          <a:xfrm>
            <a:off x="628650" y="1280190"/>
            <a:ext cx="7886700" cy="3656492"/>
          </a:xfrm>
        </p:spPr>
        <p:txBody>
          <a:bodyPr>
            <a:normAutofit fontScale="55000" lnSpcReduction="20000"/>
          </a:bodyPr>
          <a:lstStyle/>
          <a:p>
            <a:pPr fontAlgn="base"/>
            <a:r>
              <a:rPr lang="en-CA" dirty="0"/>
              <a:t>Survey participation should be voluntary. Decide on minimum requirement for workforce participation and completion. The higher the percentage participation of your employee base, the more accurate and reflective of your organization the data is. </a:t>
            </a:r>
          </a:p>
          <a:p>
            <a:pPr fontAlgn="base"/>
            <a:endParaRPr lang="en-CA" dirty="0"/>
          </a:p>
          <a:p>
            <a:pPr fontAlgn="base"/>
            <a:r>
              <a:rPr lang="en-CA" dirty="0"/>
              <a:t>Check your settings that employees can only submit survey responses once.</a:t>
            </a:r>
          </a:p>
          <a:p>
            <a:pPr marL="0" indent="0" fontAlgn="base">
              <a:buNone/>
            </a:pPr>
            <a:endParaRPr lang="en-CA" dirty="0"/>
          </a:p>
          <a:p>
            <a:pPr fontAlgn="base"/>
            <a:r>
              <a:rPr lang="en-CA" dirty="0"/>
              <a:t>2-3 days is the recommended time to keep survey open for employees to complete, but feel free to extend timeline and send reminders as you see fit.</a:t>
            </a:r>
          </a:p>
          <a:p>
            <a:pPr fontAlgn="base"/>
            <a:endParaRPr lang="en-CA" dirty="0"/>
          </a:p>
          <a:p>
            <a:pPr fontAlgn="base"/>
            <a:r>
              <a:rPr lang="en-CA" dirty="0"/>
              <a:t>If using a third party, request daily updates on responses to your survey response numbers.</a:t>
            </a:r>
          </a:p>
          <a:p>
            <a:pPr marL="0" indent="0">
              <a:buNone/>
            </a:pPr>
            <a:endParaRPr lang="en-CA" dirty="0"/>
          </a:p>
        </p:txBody>
      </p:sp>
    </p:spTree>
    <p:extLst>
      <p:ext uri="{BB962C8B-B14F-4D97-AF65-F5344CB8AC3E}">
        <p14:creationId xmlns:p14="http://schemas.microsoft.com/office/powerpoint/2010/main" val="2125457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3388409"/>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7719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Anonymity Again</a:t>
            </a:r>
          </a:p>
        </p:txBody>
      </p:sp>
      <p:sp>
        <p:nvSpPr>
          <p:cNvPr id="3" name="Content Placeholder 2"/>
          <p:cNvSpPr>
            <a:spLocks noGrp="1"/>
          </p:cNvSpPr>
          <p:nvPr>
            <p:ph idx="1"/>
          </p:nvPr>
        </p:nvSpPr>
        <p:spPr>
          <a:xfrm>
            <a:off x="628650" y="1351734"/>
            <a:ext cx="7886700" cy="3263504"/>
          </a:xfrm>
        </p:spPr>
        <p:txBody>
          <a:bodyPr>
            <a:normAutofit fontScale="62500" lnSpcReduction="20000"/>
          </a:bodyPr>
          <a:lstStyle/>
          <a:p>
            <a:pPr fontAlgn="base"/>
            <a:r>
              <a:rPr lang="en-CA" dirty="0"/>
              <a:t>Protecting anonymity is especially important when sharing the results. Getting granular and specific with your questions gives you very rich and specific data that helps you understand your organization and prioritize your diversity and inclusion efforts based on results – but this level of information is not necessarily safe to share.</a:t>
            </a:r>
          </a:p>
          <a:p>
            <a:pPr fontAlgn="base"/>
            <a:endParaRPr lang="en-CA" dirty="0"/>
          </a:p>
          <a:p>
            <a:r>
              <a:rPr lang="en-CA" dirty="0"/>
              <a:t>Take great care to study your stats before sharing and consider grouping information together to present in ways to eliminate risk of breaching employee’s privacy. </a:t>
            </a:r>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Tree>
    <p:extLst>
      <p:ext uri="{BB962C8B-B14F-4D97-AF65-F5344CB8AC3E}">
        <p14:creationId xmlns:p14="http://schemas.microsoft.com/office/powerpoint/2010/main" val="1202464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Participating Organizations</a:t>
            </a:r>
          </a:p>
        </p:txBody>
      </p:sp>
      <p:graphicFrame>
        <p:nvGraphicFramePr>
          <p:cNvPr id="4" name="Table 3"/>
          <p:cNvGraphicFramePr>
            <a:graphicFrameLocks noGrp="1"/>
          </p:cNvGraphicFramePr>
          <p:nvPr>
            <p:extLst>
              <p:ext uri="{D42A27DB-BD31-4B8C-83A1-F6EECF244321}">
                <p14:modId xmlns:p14="http://schemas.microsoft.com/office/powerpoint/2010/main" val="2511864776"/>
              </p:ext>
            </p:extLst>
          </p:nvPr>
        </p:nvGraphicFramePr>
        <p:xfrm>
          <a:off x="567003" y="1549071"/>
          <a:ext cx="7983347" cy="2519804"/>
        </p:xfrm>
        <a:graphic>
          <a:graphicData uri="http://schemas.openxmlformats.org/drawingml/2006/table">
            <a:tbl>
              <a:tblPr firstRow="1" bandRow="1">
                <a:tableStyleId>{5940675A-B579-460E-94D1-54222C63F5DA}</a:tableStyleId>
              </a:tblPr>
              <a:tblGrid>
                <a:gridCol w="1561641">
                  <a:extLst>
                    <a:ext uri="{9D8B030D-6E8A-4147-A177-3AD203B41FA5}">
                      <a16:colId xmlns:a16="http://schemas.microsoft.com/office/drawing/2014/main" val="20000"/>
                    </a:ext>
                  </a:extLst>
                </a:gridCol>
                <a:gridCol w="1792745">
                  <a:extLst>
                    <a:ext uri="{9D8B030D-6E8A-4147-A177-3AD203B41FA5}">
                      <a16:colId xmlns:a16="http://schemas.microsoft.com/office/drawing/2014/main" val="20001"/>
                    </a:ext>
                  </a:extLst>
                </a:gridCol>
                <a:gridCol w="882283">
                  <a:extLst>
                    <a:ext uri="{9D8B030D-6E8A-4147-A177-3AD203B41FA5}">
                      <a16:colId xmlns:a16="http://schemas.microsoft.com/office/drawing/2014/main" val="20002"/>
                    </a:ext>
                  </a:extLst>
                </a:gridCol>
                <a:gridCol w="1873339">
                  <a:extLst>
                    <a:ext uri="{9D8B030D-6E8A-4147-A177-3AD203B41FA5}">
                      <a16:colId xmlns:a16="http://schemas.microsoft.com/office/drawing/2014/main" val="20003"/>
                    </a:ext>
                  </a:extLst>
                </a:gridCol>
                <a:gridCol w="1873339">
                  <a:extLst>
                    <a:ext uri="{9D8B030D-6E8A-4147-A177-3AD203B41FA5}">
                      <a16:colId xmlns:a16="http://schemas.microsoft.com/office/drawing/2014/main" val="20004"/>
                    </a:ext>
                  </a:extLst>
                </a:gridCol>
              </a:tblGrid>
              <a:tr h="370840">
                <a:tc>
                  <a:txBody>
                    <a:bodyPr/>
                    <a:lstStyle/>
                    <a:p>
                      <a:pPr algn="ctr"/>
                      <a:r>
                        <a:rPr lang="en-US" sz="1200" dirty="0">
                          <a:solidFill>
                            <a:schemeClr val="bg1"/>
                          </a:solidFill>
                        </a:rPr>
                        <a:t>Organization</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Organization</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Join Date</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dirty="0">
                          <a:solidFill>
                            <a:schemeClr val="bg1"/>
                          </a:solidFill>
                        </a:rPr>
                        <a:t>Primary</a:t>
                      </a:r>
                      <a:r>
                        <a:rPr lang="en-US" sz="1200" baseline="0" dirty="0">
                          <a:solidFill>
                            <a:schemeClr val="bg1"/>
                          </a:solidFill>
                        </a:rPr>
                        <a:t> Point Of Contact</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tc>
                  <a:txBody>
                    <a:bodyPr/>
                    <a:lstStyle/>
                    <a:p>
                      <a:pPr algn="ctr"/>
                      <a:r>
                        <a:rPr lang="en-US" sz="1200" b="0" dirty="0">
                          <a:solidFill>
                            <a:schemeClr val="bg1"/>
                          </a:solidFill>
                          <a:latin typeface="+mn-lt"/>
                        </a:rPr>
                        <a:t>Contact</a:t>
                      </a:r>
                      <a:r>
                        <a:rPr lang="en-US" sz="1200" b="0" baseline="0" dirty="0">
                          <a:solidFill>
                            <a:schemeClr val="bg1"/>
                          </a:solidFill>
                          <a:latin typeface="+mn-lt"/>
                        </a:rPr>
                        <a:t> Info</a:t>
                      </a:r>
                      <a:endParaRPr lang="en-US" sz="1200" b="0" dirty="0">
                        <a:solidFill>
                          <a:schemeClr val="bg1"/>
                        </a:solidFill>
                        <a:latin typeface="+mn-lt"/>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0000"/>
                  </a:ext>
                </a:extLst>
              </a:tr>
              <a:tr h="243090">
                <a:tc>
                  <a:txBody>
                    <a:bodyPr/>
                    <a:lstStyle/>
                    <a:p>
                      <a:pPr algn="ctr"/>
                      <a:r>
                        <a:rPr lang="en-US" sz="800" dirty="0">
                          <a:solidFill>
                            <a:schemeClr val="bg1">
                              <a:lumMod val="50000"/>
                            </a:schemeClr>
                          </a:solidFill>
                        </a:rPr>
                        <a:t>1.0</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r>
                        <a:rPr lang="en-US" sz="800" dirty="0">
                          <a:solidFill>
                            <a:schemeClr val="bg1">
                              <a:lumMod val="50000"/>
                            </a:schemeClr>
                          </a:solidFill>
                        </a:rPr>
                        <a:t>08/04/2017</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a:solidFill>
                            <a:schemeClr val="bg1">
                              <a:lumMod val="50000"/>
                            </a:schemeClr>
                          </a:solidFill>
                        </a:rPr>
                        <a:t>Stephanie Little</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a:solidFill>
                            <a:schemeClr val="bg1">
                              <a:lumMod val="50000"/>
                            </a:schemeClr>
                          </a:solidFill>
                        </a:rPr>
                        <a:t>Hubba</a:t>
                      </a: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r>
                        <a:rPr lang="en-US" sz="800" dirty="0" err="1">
                          <a:solidFill>
                            <a:schemeClr val="bg1">
                              <a:lumMod val="50000"/>
                            </a:schemeClr>
                          </a:solidFill>
                        </a:rPr>
                        <a:t>slittle@hubba.com</a:t>
                      </a: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1"/>
                  </a:ext>
                </a:extLst>
              </a:tr>
              <a:tr h="214638">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2"/>
                  </a:ext>
                </a:extLst>
              </a:tr>
              <a:tr h="232526">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3"/>
                  </a:ext>
                </a:extLst>
              </a:tr>
              <a:tr h="205695">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4"/>
                  </a:ext>
                </a:extLst>
              </a:tr>
              <a:tr h="162257">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5"/>
                  </a:ext>
                </a:extLst>
              </a:tr>
              <a:tr h="172479">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6"/>
                  </a:ext>
                </a:extLst>
              </a:tr>
              <a:tr h="191644">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7"/>
                  </a:ext>
                </a:extLst>
              </a:tr>
              <a:tr h="192923">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8"/>
                  </a:ext>
                </a:extLst>
              </a:tr>
              <a:tr h="194201">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endParaRPr lang="en-US" sz="800" dirty="0">
                        <a:solidFill>
                          <a:schemeClr val="bg1">
                            <a:lumMod val="50000"/>
                          </a:schemeClr>
                        </a:solidFill>
                      </a:endParaRPr>
                    </a:p>
                  </a:txBody>
                  <a:tcP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96704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Presenting</a:t>
            </a:r>
          </a:p>
        </p:txBody>
      </p:sp>
      <p:sp>
        <p:nvSpPr>
          <p:cNvPr id="3" name="Content Placeholder 2"/>
          <p:cNvSpPr>
            <a:spLocks noGrp="1"/>
          </p:cNvSpPr>
          <p:nvPr>
            <p:ph idx="1"/>
          </p:nvPr>
        </p:nvSpPr>
        <p:spPr>
          <a:xfrm>
            <a:off x="628650" y="1137102"/>
            <a:ext cx="7886700" cy="3263504"/>
          </a:xfrm>
        </p:spPr>
        <p:txBody>
          <a:bodyPr/>
          <a:lstStyle/>
          <a:p>
            <a:r>
              <a:rPr lang="en-CA" sz="2200" dirty="0"/>
              <a:t>Select important and interesting findings and present them in general terms. For example:</a:t>
            </a:r>
          </a:p>
          <a:p>
            <a:pPr marL="0" indent="0">
              <a:buNone/>
            </a:pPr>
            <a:endParaRPr lang="en-CA" sz="2200" dirty="0"/>
          </a:p>
          <a:p>
            <a:pPr marL="0" indent="0">
              <a:buNone/>
            </a:pPr>
            <a:endParaRPr lang="en-CA" dirty="0"/>
          </a:p>
          <a:p>
            <a:pPr marL="0" indent="0">
              <a:buNone/>
            </a:pPr>
            <a:endParaRPr lang="en-CA" dirty="0"/>
          </a:p>
        </p:txBody>
      </p:sp>
      <p:graphicFrame>
        <p:nvGraphicFramePr>
          <p:cNvPr id="5" name="Table 4">
            <a:extLst>
              <a:ext uri="{FF2B5EF4-FFF2-40B4-BE49-F238E27FC236}">
                <a16:creationId xmlns:a16="http://schemas.microsoft.com/office/drawing/2014/main" id="{448E553C-6A2C-4E39-B011-9BB556215983}"/>
              </a:ext>
            </a:extLst>
          </p:cNvPr>
          <p:cNvGraphicFramePr>
            <a:graphicFrameLocks noGrp="1"/>
          </p:cNvGraphicFramePr>
          <p:nvPr>
            <p:extLst>
              <p:ext uri="{D42A27DB-BD31-4B8C-83A1-F6EECF244321}">
                <p14:modId xmlns:p14="http://schemas.microsoft.com/office/powerpoint/2010/main" val="2326738697"/>
              </p:ext>
            </p:extLst>
          </p:nvPr>
        </p:nvGraphicFramePr>
        <p:xfrm>
          <a:off x="874837" y="2105527"/>
          <a:ext cx="3982037" cy="2613660"/>
        </p:xfrm>
        <a:graphic>
          <a:graphicData uri="http://schemas.openxmlformats.org/drawingml/2006/table">
            <a:tbl>
              <a:tblPr firstRow="1" bandRow="1">
                <a:tableStyleId>{2D5ABB26-0587-4C30-8999-92F81FD0307C}</a:tableStyleId>
              </a:tblPr>
              <a:tblGrid>
                <a:gridCol w="1692519">
                  <a:extLst>
                    <a:ext uri="{9D8B030D-6E8A-4147-A177-3AD203B41FA5}">
                      <a16:colId xmlns:a16="http://schemas.microsoft.com/office/drawing/2014/main" val="2428680757"/>
                    </a:ext>
                  </a:extLst>
                </a:gridCol>
                <a:gridCol w="337625">
                  <a:extLst>
                    <a:ext uri="{9D8B030D-6E8A-4147-A177-3AD203B41FA5}">
                      <a16:colId xmlns:a16="http://schemas.microsoft.com/office/drawing/2014/main" val="2908205533"/>
                    </a:ext>
                  </a:extLst>
                </a:gridCol>
                <a:gridCol w="513471">
                  <a:extLst>
                    <a:ext uri="{9D8B030D-6E8A-4147-A177-3AD203B41FA5}">
                      <a16:colId xmlns:a16="http://schemas.microsoft.com/office/drawing/2014/main" val="1854421093"/>
                    </a:ext>
                  </a:extLst>
                </a:gridCol>
                <a:gridCol w="462476">
                  <a:extLst>
                    <a:ext uri="{9D8B030D-6E8A-4147-A177-3AD203B41FA5}">
                      <a16:colId xmlns:a16="http://schemas.microsoft.com/office/drawing/2014/main" val="2570369171"/>
                    </a:ext>
                  </a:extLst>
                </a:gridCol>
                <a:gridCol w="487973">
                  <a:extLst>
                    <a:ext uri="{9D8B030D-6E8A-4147-A177-3AD203B41FA5}">
                      <a16:colId xmlns:a16="http://schemas.microsoft.com/office/drawing/2014/main" val="1516497107"/>
                    </a:ext>
                  </a:extLst>
                </a:gridCol>
                <a:gridCol w="487973">
                  <a:extLst>
                    <a:ext uri="{9D8B030D-6E8A-4147-A177-3AD203B41FA5}">
                      <a16:colId xmlns:a16="http://schemas.microsoft.com/office/drawing/2014/main" val="690683203"/>
                    </a:ext>
                  </a:extLst>
                </a:gridCol>
              </a:tblGrid>
              <a:tr h="278130">
                <a:tc gridSpan="6">
                  <a:txBody>
                    <a:bodyPr/>
                    <a:lstStyle/>
                    <a:p>
                      <a:r>
                        <a:rPr lang="en-CA" sz="1400" dirty="0">
                          <a:solidFill>
                            <a:srgbClr val="7F7F7F"/>
                          </a:solidFill>
                        </a:rPr>
                        <a:t>Total # of Employees    80</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52038579"/>
                  </a:ext>
                </a:extLst>
              </a:tr>
              <a:tr h="278130">
                <a:tc gridSpan="2">
                  <a:txBody>
                    <a:bodyPr/>
                    <a:lstStyle/>
                    <a:p>
                      <a:r>
                        <a:rPr lang="en-CA" sz="1400" b="1" dirty="0">
                          <a:solidFill>
                            <a:schemeClr val="bg1"/>
                          </a:solidFill>
                        </a:rPr>
                        <a:t>Person(s) with Disability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lang="en-CA" b="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CA" sz="1400" b="1" dirty="0">
                          <a:solidFill>
                            <a:schemeClr val="bg1"/>
                          </a:solidFill>
                        </a:rPr>
                        <a:t># Yes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CA" sz="1400" b="1" dirty="0">
                          <a:solidFill>
                            <a:schemeClr val="bg1"/>
                          </a:solidFill>
                        </a:rPr>
                        <a:t>7</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CA" sz="1400" b="1" dirty="0">
                          <a:solidFill>
                            <a:schemeClr val="bg1"/>
                          </a:solidFill>
                        </a:rPr>
                        <a:t># No</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en-CA" sz="1400" b="1" dirty="0">
                          <a:solidFill>
                            <a:schemeClr val="bg1"/>
                          </a:solidFill>
                        </a:rPr>
                        <a:t>73</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188389702"/>
                  </a:ext>
                </a:extLst>
              </a:tr>
              <a:tr h="278130">
                <a:tc>
                  <a:txBody>
                    <a:bodyPr/>
                    <a:lstStyle/>
                    <a:p>
                      <a:r>
                        <a:rPr lang="en-CA" sz="1400" b="1" dirty="0">
                          <a:solidFill>
                            <a:schemeClr val="bg1"/>
                          </a:solidFill>
                        </a:rPr>
                        <a:t>Disability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r>
                        <a:rPr lang="en-CA" sz="1400" b="1" dirty="0">
                          <a:solidFill>
                            <a:schemeClr val="bg1"/>
                          </a:solidFill>
                        </a:rPr>
                        <a:t>#</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4">
                  <a:txBody>
                    <a:bodyPr/>
                    <a:lstStyle/>
                    <a:p>
                      <a:r>
                        <a:rPr lang="en-CA" sz="1400" b="1" dirty="0">
                          <a:solidFill>
                            <a:schemeClr val="bg1"/>
                          </a:solidFill>
                        </a:rPr>
                        <a:t>Specify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604990487"/>
                  </a:ext>
                </a:extLst>
              </a:tr>
              <a:tr h="278130">
                <a:tc>
                  <a:txBody>
                    <a:bodyPr/>
                    <a:lstStyle/>
                    <a:p>
                      <a:r>
                        <a:rPr lang="en-CA" sz="1400" dirty="0">
                          <a:solidFill>
                            <a:srgbClr val="7F7F7F"/>
                          </a:solidFill>
                        </a:rPr>
                        <a:t>Physical/Medical</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CA" sz="1400" dirty="0">
                          <a:solidFill>
                            <a:srgbClr val="7F7F7F"/>
                          </a:solidFill>
                        </a:rPr>
                        <a:t>1</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CA" sz="1400" dirty="0">
                          <a:solidFill>
                            <a:srgbClr val="7F7F7F"/>
                          </a:solidFill>
                        </a:rPr>
                        <a:t>Severe arthritis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33314265"/>
                  </a:ext>
                </a:extLst>
              </a:tr>
              <a:tr h="278130">
                <a:tc>
                  <a:txBody>
                    <a:bodyPr/>
                    <a:lstStyle/>
                    <a:p>
                      <a:r>
                        <a:rPr lang="en-CA" sz="1400" dirty="0">
                          <a:solidFill>
                            <a:srgbClr val="7F7F7F"/>
                          </a:solidFill>
                        </a:rPr>
                        <a:t>Vision/Hearing</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CA" sz="1400" dirty="0">
                          <a:solidFill>
                            <a:srgbClr val="7F7F7F"/>
                          </a:solidFill>
                        </a:rPr>
                        <a:t>1</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CA" sz="1400" dirty="0">
                          <a:solidFill>
                            <a:srgbClr val="7F7F7F"/>
                          </a:solidFill>
                        </a:rPr>
                        <a:t>Colour blind</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01114231"/>
                  </a:ext>
                </a:extLst>
              </a:tr>
              <a:tr h="278130">
                <a:tc>
                  <a:txBody>
                    <a:bodyPr/>
                    <a:lstStyle/>
                    <a:p>
                      <a:r>
                        <a:rPr lang="en-CA" sz="1400" dirty="0">
                          <a:solidFill>
                            <a:srgbClr val="7F7F7F"/>
                          </a:solidFill>
                        </a:rPr>
                        <a:t>Mental/Addiction</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CA" sz="1400" dirty="0">
                          <a:solidFill>
                            <a:srgbClr val="7F7F7F"/>
                          </a:solidFill>
                        </a:rPr>
                        <a:t>3</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CA" sz="1400" dirty="0">
                          <a:solidFill>
                            <a:srgbClr val="7F7F7F"/>
                          </a:solidFill>
                        </a:rPr>
                        <a:t>Anxiety, depression, OCD</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559993997"/>
                  </a:ext>
                </a:extLst>
              </a:tr>
              <a:tr h="278130">
                <a:tc>
                  <a:txBody>
                    <a:bodyPr/>
                    <a:lstStyle/>
                    <a:p>
                      <a:r>
                        <a:rPr lang="en-CA" sz="1400" dirty="0">
                          <a:solidFill>
                            <a:srgbClr val="7F7F7F"/>
                          </a:solidFill>
                        </a:rPr>
                        <a:t>Cognitive/Learning</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CA" sz="1400" dirty="0">
                          <a:solidFill>
                            <a:srgbClr val="7F7F7F"/>
                          </a:solidFill>
                        </a:rPr>
                        <a:t>2</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r>
                        <a:rPr lang="en-CA" sz="1400" dirty="0">
                          <a:solidFill>
                            <a:srgbClr val="7F7F7F"/>
                          </a:solidFill>
                        </a:rPr>
                        <a:t>Autism, dyslexia</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773061166"/>
                  </a:ext>
                </a:extLst>
              </a:tr>
            </a:tbl>
          </a:graphicData>
        </a:graphic>
      </p:graphicFrame>
      <p:sp>
        <p:nvSpPr>
          <p:cNvPr id="7" name="TextBox 6">
            <a:extLst>
              <a:ext uri="{FF2B5EF4-FFF2-40B4-BE49-F238E27FC236}">
                <a16:creationId xmlns:a16="http://schemas.microsoft.com/office/drawing/2014/main" id="{D7C44787-373D-47B6-B425-B81267562770}"/>
              </a:ext>
            </a:extLst>
          </p:cNvPr>
          <p:cNvSpPr txBox="1"/>
          <p:nvPr/>
        </p:nvSpPr>
        <p:spPr>
          <a:xfrm>
            <a:off x="6006582" y="2354044"/>
            <a:ext cx="1909689" cy="1638910"/>
          </a:xfrm>
          <a:prstGeom prst="rect">
            <a:avLst/>
          </a:prstGeom>
          <a:noFill/>
        </p:spPr>
        <p:txBody>
          <a:bodyPr wrap="square" lIns="68580" tIns="34290" rIns="68580" bIns="34290" rtlCol="0">
            <a:spAutoFit/>
          </a:bodyPr>
          <a:lstStyle/>
          <a:p>
            <a:r>
              <a:rPr lang="en-CA" sz="3000" b="1" dirty="0">
                <a:solidFill>
                  <a:srgbClr val="7F7F7F"/>
                </a:solidFill>
              </a:rPr>
              <a:t>9% </a:t>
            </a:r>
          </a:p>
          <a:p>
            <a:r>
              <a:rPr lang="en-CA" dirty="0">
                <a:solidFill>
                  <a:srgbClr val="7F7F7F"/>
                </a:solidFill>
              </a:rPr>
              <a:t>of employees identify as having a disability</a:t>
            </a:r>
          </a:p>
        </p:txBody>
      </p:sp>
      <p:sp>
        <p:nvSpPr>
          <p:cNvPr id="8" name="TextBox 7"/>
          <p:cNvSpPr txBox="1"/>
          <p:nvPr/>
        </p:nvSpPr>
        <p:spPr>
          <a:xfrm>
            <a:off x="5223559" y="2843961"/>
            <a:ext cx="464415" cy="646331"/>
          </a:xfrm>
          <a:prstGeom prst="rect">
            <a:avLst/>
          </a:prstGeom>
          <a:noFill/>
        </p:spPr>
        <p:txBody>
          <a:bodyPr wrap="none" rtlCol="0">
            <a:spAutoFit/>
          </a:bodyPr>
          <a:lstStyle/>
          <a:p>
            <a:r>
              <a:rPr lang="en-US" sz="3600" dirty="0">
                <a:solidFill>
                  <a:srgbClr val="7F7F7F"/>
                </a:solidFill>
              </a:rPr>
              <a:t>=</a:t>
            </a:r>
          </a:p>
        </p:txBody>
      </p:sp>
    </p:spTree>
    <p:extLst>
      <p:ext uri="{BB962C8B-B14F-4D97-AF65-F5344CB8AC3E}">
        <p14:creationId xmlns:p14="http://schemas.microsoft.com/office/powerpoint/2010/main" val="2634828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Sharing with Employees</a:t>
            </a:r>
          </a:p>
        </p:txBody>
      </p:sp>
      <p:sp>
        <p:nvSpPr>
          <p:cNvPr id="3" name="Content Placeholder 2"/>
          <p:cNvSpPr>
            <a:spLocks noGrp="1"/>
          </p:cNvSpPr>
          <p:nvPr>
            <p:ph idx="1"/>
          </p:nvPr>
        </p:nvSpPr>
        <p:spPr>
          <a:xfrm>
            <a:off x="628650" y="1396449"/>
            <a:ext cx="7886700" cy="3263504"/>
          </a:xfrm>
        </p:spPr>
        <p:txBody>
          <a:bodyPr>
            <a:normAutofit fontScale="70000" lnSpcReduction="20000"/>
          </a:bodyPr>
          <a:lstStyle/>
          <a:p>
            <a:pPr fontAlgn="base"/>
            <a:r>
              <a:rPr lang="en-CA" dirty="0"/>
              <a:t>Share your (privacy filtered) information and your findings with your employees. They are interested in the breakdown of your organization, and this information should encourage participation in your future surveys.</a:t>
            </a:r>
          </a:p>
          <a:p>
            <a:pPr fontAlgn="base"/>
            <a:endParaRPr lang="en-CA" dirty="0"/>
          </a:p>
          <a:p>
            <a:pPr fontAlgn="base"/>
            <a:r>
              <a:rPr lang="en-CA" dirty="0"/>
              <a:t>Transparency is appreciated. Acknowledge areas you think you can do better in, and what you plan to do to get there. Give them the opportunity to make suggestions, anonymously or not.</a:t>
            </a:r>
          </a:p>
        </p:txBody>
      </p:sp>
    </p:spTree>
    <p:extLst>
      <p:ext uri="{BB962C8B-B14F-4D97-AF65-F5344CB8AC3E}">
        <p14:creationId xmlns:p14="http://schemas.microsoft.com/office/powerpoint/2010/main" val="5249017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Repeating the Survey</a:t>
            </a:r>
          </a:p>
        </p:txBody>
      </p:sp>
      <p:sp>
        <p:nvSpPr>
          <p:cNvPr id="3" name="Content Placeholder 2"/>
          <p:cNvSpPr>
            <a:spLocks noGrp="1"/>
          </p:cNvSpPr>
          <p:nvPr>
            <p:ph idx="1"/>
          </p:nvPr>
        </p:nvSpPr>
        <p:spPr>
          <a:xfrm>
            <a:off x="628650" y="1333848"/>
            <a:ext cx="7886700" cy="3263504"/>
          </a:xfrm>
        </p:spPr>
        <p:txBody>
          <a:bodyPr>
            <a:normAutofit fontScale="85000" lnSpcReduction="20000"/>
          </a:bodyPr>
          <a:lstStyle/>
          <a:p>
            <a:pPr fontAlgn="base"/>
            <a:r>
              <a:rPr lang="en-CA" dirty="0"/>
              <a:t>Every 6 months is recommended. Too often and your anonymity may be compromised and your participation will dwindle.</a:t>
            </a:r>
          </a:p>
          <a:p>
            <a:pPr fontAlgn="base"/>
            <a:endParaRPr lang="en-CA" dirty="0"/>
          </a:p>
          <a:p>
            <a:pPr fontAlgn="base"/>
            <a:r>
              <a:rPr lang="en-CA" dirty="0"/>
              <a:t>Use the same questions for your repeat survey you used with the last survey – with improvements or modifications based on feedback – so that you can measure your progress more accurately. </a:t>
            </a:r>
          </a:p>
          <a:p>
            <a:pPr marL="0" indent="0" fontAlgn="base">
              <a:buNone/>
            </a:pPr>
            <a:endParaRPr lang="en-CA" dirty="0"/>
          </a:p>
          <a:p>
            <a:pPr fontAlgn="base"/>
            <a:endParaRPr lang="en-CA" dirty="0"/>
          </a:p>
        </p:txBody>
      </p:sp>
    </p:spTree>
    <p:extLst>
      <p:ext uri="{BB962C8B-B14F-4D97-AF65-F5344CB8AC3E}">
        <p14:creationId xmlns:p14="http://schemas.microsoft.com/office/powerpoint/2010/main" val="1521671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3817673"/>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9771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4651" y="1652392"/>
            <a:ext cx="6858000" cy="1690412"/>
          </a:xfrm>
        </p:spPr>
        <p:txBody>
          <a:bodyPr>
            <a:normAutofit/>
          </a:bodyPr>
          <a:lstStyle/>
          <a:p>
            <a:r>
              <a:rPr lang="en-CA" dirty="0"/>
              <a:t>Work</a:t>
            </a:r>
          </a:p>
        </p:txBody>
      </p:sp>
    </p:spTree>
    <p:extLst>
      <p:ext uri="{BB962C8B-B14F-4D97-AF65-F5344CB8AC3E}">
        <p14:creationId xmlns:p14="http://schemas.microsoft.com/office/powerpoint/2010/main" val="37804717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05979"/>
            <a:ext cx="9148529" cy="857250"/>
          </a:xfrm>
        </p:spPr>
        <p:txBody>
          <a:bodyPr>
            <a:normAutofit/>
          </a:bodyPr>
          <a:lstStyle/>
          <a:p>
            <a:pPr algn="l"/>
            <a:r>
              <a:rPr lang="en-CA" sz="3600" dirty="0"/>
              <a:t>Department / Level / Compensation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7" name="Rectangle 6">
            <a:extLst>
              <a:ext uri="{FF2B5EF4-FFF2-40B4-BE49-F238E27FC236}">
                <a16:creationId xmlns:a16="http://schemas.microsoft.com/office/drawing/2014/main" id="{18B317E8-92EA-40F9-B505-DF51E55C1031}"/>
              </a:ext>
            </a:extLst>
          </p:cNvPr>
          <p:cNvSpPr/>
          <p:nvPr/>
        </p:nvSpPr>
        <p:spPr>
          <a:xfrm>
            <a:off x="819204" y="1490875"/>
            <a:ext cx="5018070" cy="2140740"/>
          </a:xfrm>
          <a:prstGeom prst="rect">
            <a:avLst/>
          </a:prstGeom>
        </p:spPr>
        <p:txBody>
          <a:bodyPr wrap="square" lIns="68580" tIns="34290" rIns="68580" bIns="34290">
            <a:spAutoFit/>
          </a:bodyPr>
          <a:lstStyle/>
          <a:p>
            <a:pPr>
              <a:lnSpc>
                <a:spcPct val="107000"/>
              </a:lnSpc>
            </a:pPr>
            <a:r>
              <a:rPr lang="en-CA" dirty="0">
                <a:solidFill>
                  <a:srgbClr val="7F7F7F"/>
                </a:solidFill>
                <a:ea typeface="Calibri" panose="020F0502020204030204" pitchFamily="34" charset="0"/>
                <a:cs typeface="Times New Roman" panose="02020603050405020304" pitchFamily="18" charset="0"/>
              </a:rPr>
              <a:t>Employee Type</a:t>
            </a:r>
          </a:p>
          <a:p>
            <a:pPr>
              <a:lnSpc>
                <a:spcPct val="107000"/>
              </a:lnSpc>
            </a:pPr>
            <a:r>
              <a:rPr lang="en-CA" dirty="0">
                <a:solidFill>
                  <a:srgbClr val="7F7F7F"/>
                </a:solidFill>
                <a:ea typeface="Calibri" panose="020F0502020204030204" pitchFamily="34" charset="0"/>
                <a:cs typeface="Times New Roman" panose="02020603050405020304" pitchFamily="18" charset="0"/>
              </a:rPr>
              <a:t>	Permanent, Full Time</a:t>
            </a:r>
          </a:p>
          <a:p>
            <a:pPr>
              <a:lnSpc>
                <a:spcPct val="107000"/>
              </a:lnSpc>
            </a:pPr>
            <a:r>
              <a:rPr lang="en-CA" dirty="0">
                <a:solidFill>
                  <a:srgbClr val="7F7F7F"/>
                </a:solidFill>
                <a:ea typeface="Calibri" panose="020F0502020204030204" pitchFamily="34" charset="0"/>
                <a:cs typeface="Times New Roman" panose="02020603050405020304" pitchFamily="18" charset="0"/>
              </a:rPr>
              <a:t>	Permanent, Part Time</a:t>
            </a:r>
          </a:p>
          <a:p>
            <a:pPr>
              <a:lnSpc>
                <a:spcPct val="107000"/>
              </a:lnSpc>
            </a:pPr>
            <a:r>
              <a:rPr lang="en-CA" dirty="0">
                <a:solidFill>
                  <a:srgbClr val="7F7F7F"/>
                </a:solidFill>
                <a:ea typeface="Calibri" panose="020F0502020204030204" pitchFamily="34" charset="0"/>
                <a:cs typeface="Times New Roman" panose="02020603050405020304" pitchFamily="18" charset="0"/>
              </a:rPr>
              <a:t>	Co-op / Intern</a:t>
            </a:r>
          </a:p>
          <a:p>
            <a:pPr>
              <a:lnSpc>
                <a:spcPct val="107000"/>
              </a:lnSpc>
            </a:pPr>
            <a:r>
              <a:rPr lang="en-CA" dirty="0">
                <a:solidFill>
                  <a:srgbClr val="7F7F7F"/>
                </a:solidFill>
                <a:ea typeface="Calibri" panose="020F0502020204030204" pitchFamily="34" charset="0"/>
                <a:cs typeface="Times New Roman" panose="02020603050405020304" pitchFamily="18" charset="0"/>
              </a:rPr>
              <a:t>	Temporary (6mo+ contract), Full time</a:t>
            </a:r>
          </a:p>
          <a:p>
            <a:pPr>
              <a:lnSpc>
                <a:spcPct val="107000"/>
              </a:lnSpc>
            </a:pPr>
            <a:r>
              <a:rPr lang="en-CA" dirty="0">
                <a:solidFill>
                  <a:srgbClr val="7F7F7F"/>
                </a:solidFill>
                <a:ea typeface="Calibri" panose="020F0502020204030204" pitchFamily="34" charset="0"/>
                <a:cs typeface="Times New Roman" panose="02020603050405020304" pitchFamily="18" charset="0"/>
              </a:rPr>
              <a:t>	Temporary (6mo+ contract), Part Time</a:t>
            </a:r>
          </a:p>
          <a:p>
            <a:pPr>
              <a:lnSpc>
                <a:spcPct val="107000"/>
              </a:lnSpc>
            </a:pPr>
            <a:r>
              <a:rPr lang="en-CA" dirty="0">
                <a:solidFill>
                  <a:srgbClr val="7F7F7F"/>
                </a:solidFill>
                <a:ea typeface="Calibri" panose="020F0502020204030204" pitchFamily="34" charset="0"/>
                <a:cs typeface="Times New Roman" panose="02020603050405020304" pitchFamily="18" charset="0"/>
              </a:rPr>
              <a:t>	Other (specify)</a:t>
            </a:r>
          </a:p>
        </p:txBody>
      </p:sp>
    </p:spTree>
    <p:extLst>
      <p:ext uri="{BB962C8B-B14F-4D97-AF65-F5344CB8AC3E}">
        <p14:creationId xmlns:p14="http://schemas.microsoft.com/office/powerpoint/2010/main" val="23544104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686800" cy="857250"/>
          </a:xfrm>
        </p:spPr>
        <p:txBody>
          <a:bodyPr>
            <a:noAutofit/>
          </a:bodyPr>
          <a:lstStyle/>
          <a:p>
            <a:r>
              <a:rPr lang="en-CA" sz="3600" dirty="0"/>
              <a:t>Department / Level / Compensation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FA7AA374-CEF0-4ADB-9EB4-9E042078B35E}"/>
              </a:ext>
            </a:extLst>
          </p:cNvPr>
          <p:cNvSpPr/>
          <p:nvPr/>
        </p:nvSpPr>
        <p:spPr>
          <a:xfrm>
            <a:off x="872867" y="1147288"/>
            <a:ext cx="4572000" cy="3622684"/>
          </a:xfrm>
          <a:prstGeom prst="rect">
            <a:avLst/>
          </a:prstGeom>
        </p:spPr>
        <p:txBody>
          <a:bodyPr lIns="68580" tIns="34290" rIns="68580" bIns="34290">
            <a:spAutoFit/>
          </a:bodyPr>
          <a:lstStyle/>
          <a:p>
            <a:pPr>
              <a:lnSpc>
                <a:spcPct val="107000"/>
              </a:lnSpc>
            </a:pPr>
            <a:r>
              <a:rPr lang="en-CA" dirty="0">
                <a:solidFill>
                  <a:srgbClr val="7F7F7F"/>
                </a:solidFill>
                <a:ea typeface="Calibri" panose="020F0502020204030204" pitchFamily="34" charset="0"/>
                <a:cs typeface="Times New Roman" panose="02020603050405020304" pitchFamily="18" charset="0"/>
              </a:rPr>
              <a:t>Department</a:t>
            </a:r>
          </a:p>
          <a:p>
            <a:pPr>
              <a:lnSpc>
                <a:spcPct val="107000"/>
              </a:lnSpc>
            </a:pPr>
            <a:r>
              <a:rPr lang="en-CA" dirty="0">
                <a:solidFill>
                  <a:srgbClr val="7F7F7F"/>
                </a:solidFill>
                <a:ea typeface="Calibri" panose="020F0502020204030204" pitchFamily="34" charset="0"/>
                <a:cs typeface="Times New Roman" panose="02020603050405020304" pitchFamily="18" charset="0"/>
              </a:rPr>
              <a:t>	Engineering</a:t>
            </a:r>
          </a:p>
          <a:p>
            <a:pPr>
              <a:lnSpc>
                <a:spcPct val="107000"/>
              </a:lnSpc>
            </a:pPr>
            <a:r>
              <a:rPr lang="en-CA" dirty="0">
                <a:solidFill>
                  <a:srgbClr val="7F7F7F"/>
                </a:solidFill>
                <a:ea typeface="Calibri" panose="020F0502020204030204" pitchFamily="34" charset="0"/>
                <a:cs typeface="Times New Roman" panose="02020603050405020304" pitchFamily="18" charset="0"/>
              </a:rPr>
              <a:t>	Product Management</a:t>
            </a:r>
          </a:p>
          <a:p>
            <a:pPr>
              <a:lnSpc>
                <a:spcPct val="107000"/>
              </a:lnSpc>
            </a:pPr>
            <a:r>
              <a:rPr lang="en-CA" dirty="0">
                <a:solidFill>
                  <a:srgbClr val="7F7F7F"/>
                </a:solidFill>
                <a:ea typeface="Calibri" panose="020F0502020204030204" pitchFamily="34" charset="0"/>
                <a:cs typeface="Times New Roman" panose="02020603050405020304" pitchFamily="18" charset="0"/>
              </a:rPr>
              <a:t>	Marketing</a:t>
            </a:r>
          </a:p>
          <a:p>
            <a:pPr>
              <a:lnSpc>
                <a:spcPct val="107000"/>
              </a:lnSpc>
            </a:pPr>
            <a:r>
              <a:rPr lang="en-CA" dirty="0">
                <a:solidFill>
                  <a:srgbClr val="7F7F7F"/>
                </a:solidFill>
                <a:ea typeface="Calibri" panose="020F0502020204030204" pitchFamily="34" charset="0"/>
                <a:cs typeface="Times New Roman" panose="02020603050405020304" pitchFamily="18" charset="0"/>
              </a:rPr>
              <a:t>	Sales</a:t>
            </a:r>
          </a:p>
          <a:p>
            <a:pPr>
              <a:lnSpc>
                <a:spcPct val="107000"/>
              </a:lnSpc>
            </a:pPr>
            <a:r>
              <a:rPr lang="en-CA" dirty="0">
                <a:solidFill>
                  <a:srgbClr val="7F7F7F"/>
                </a:solidFill>
                <a:ea typeface="Calibri" panose="020F0502020204030204" pitchFamily="34" charset="0"/>
                <a:cs typeface="Times New Roman" panose="02020603050405020304" pitchFamily="18" charset="0"/>
              </a:rPr>
              <a:t>	Customer Success</a:t>
            </a:r>
          </a:p>
          <a:p>
            <a:pPr>
              <a:lnSpc>
                <a:spcPct val="107000"/>
              </a:lnSpc>
            </a:pPr>
            <a:r>
              <a:rPr lang="en-CA" dirty="0">
                <a:solidFill>
                  <a:srgbClr val="7F7F7F"/>
                </a:solidFill>
                <a:ea typeface="Calibri" panose="020F0502020204030204" pitchFamily="34" charset="0"/>
                <a:cs typeface="Times New Roman" panose="02020603050405020304" pitchFamily="18" charset="0"/>
              </a:rPr>
              <a:t>	Business Development</a:t>
            </a:r>
          </a:p>
          <a:p>
            <a:pPr>
              <a:lnSpc>
                <a:spcPct val="107000"/>
              </a:lnSpc>
            </a:pPr>
            <a:r>
              <a:rPr lang="en-CA" dirty="0">
                <a:solidFill>
                  <a:srgbClr val="7F7F7F"/>
                </a:solidFill>
                <a:ea typeface="Calibri" panose="020F0502020204030204" pitchFamily="34" charset="0"/>
                <a:cs typeface="Times New Roman" panose="02020603050405020304" pitchFamily="18" charset="0"/>
              </a:rPr>
              <a:t>	Operations</a:t>
            </a:r>
          </a:p>
          <a:p>
            <a:pPr>
              <a:lnSpc>
                <a:spcPct val="107000"/>
              </a:lnSpc>
            </a:pPr>
            <a:r>
              <a:rPr lang="en-CA" dirty="0">
                <a:solidFill>
                  <a:srgbClr val="7F7F7F"/>
                </a:solidFill>
                <a:ea typeface="Calibri" panose="020F0502020204030204" pitchFamily="34" charset="0"/>
                <a:cs typeface="Times New Roman" panose="02020603050405020304" pitchFamily="18" charset="0"/>
              </a:rPr>
              <a:t>	People</a:t>
            </a:r>
          </a:p>
          <a:p>
            <a:pPr>
              <a:lnSpc>
                <a:spcPct val="107000"/>
              </a:lnSpc>
            </a:pPr>
            <a:r>
              <a:rPr lang="en-CA" dirty="0">
                <a:solidFill>
                  <a:srgbClr val="7F7F7F"/>
                </a:solidFill>
                <a:ea typeface="Calibri" panose="020F0502020204030204" pitchFamily="34" charset="0"/>
                <a:cs typeface="Times New Roman" panose="02020603050405020304" pitchFamily="18" charset="0"/>
              </a:rPr>
              <a:t>	Finance</a:t>
            </a:r>
          </a:p>
          <a:p>
            <a:pPr>
              <a:lnSpc>
                <a:spcPct val="107000"/>
              </a:lnSpc>
            </a:pPr>
            <a:r>
              <a:rPr lang="en-CA" dirty="0">
                <a:solidFill>
                  <a:srgbClr val="7F7F7F"/>
                </a:solidFill>
                <a:ea typeface="Calibri" panose="020F0502020204030204" pitchFamily="34" charset="0"/>
                <a:cs typeface="Times New Roman" panose="02020603050405020304" pitchFamily="18" charset="0"/>
              </a:rPr>
              <a:t>	Administration</a:t>
            </a:r>
          </a:p>
          <a:p>
            <a:pPr>
              <a:lnSpc>
                <a:spcPct val="107000"/>
              </a:lnSpc>
            </a:pPr>
            <a:r>
              <a:rPr lang="en-CA" dirty="0">
                <a:solidFill>
                  <a:srgbClr val="7F7F7F"/>
                </a:solidFill>
                <a:ea typeface="Calibri" panose="020F0502020204030204" pitchFamily="34" charset="0"/>
                <a:cs typeface="Times New Roman" panose="02020603050405020304" pitchFamily="18" charset="0"/>
              </a:rPr>
              <a:t>	Other (specify)</a:t>
            </a:r>
          </a:p>
        </p:txBody>
      </p:sp>
    </p:spTree>
    <p:extLst>
      <p:ext uri="{BB962C8B-B14F-4D97-AF65-F5344CB8AC3E}">
        <p14:creationId xmlns:p14="http://schemas.microsoft.com/office/powerpoint/2010/main" val="14090104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686800" cy="857250"/>
          </a:xfrm>
        </p:spPr>
        <p:txBody>
          <a:bodyPr>
            <a:noAutofit/>
          </a:bodyPr>
          <a:lstStyle/>
          <a:p>
            <a:r>
              <a:rPr lang="en-CA" sz="3600" dirty="0"/>
              <a:t>Department / Level / Compensation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926222D4-E2B9-49BA-968E-F997BDF0E78D}"/>
              </a:ext>
            </a:extLst>
          </p:cNvPr>
          <p:cNvSpPr/>
          <p:nvPr/>
        </p:nvSpPr>
        <p:spPr>
          <a:xfrm>
            <a:off x="819203" y="1567547"/>
            <a:ext cx="4572000" cy="2140740"/>
          </a:xfrm>
          <a:prstGeom prst="rect">
            <a:avLst/>
          </a:prstGeom>
        </p:spPr>
        <p:txBody>
          <a:bodyPr lIns="68580" tIns="34290" rIns="68580" bIns="34290">
            <a:spAutoFit/>
          </a:bodyPr>
          <a:lstStyle/>
          <a:p>
            <a:pPr>
              <a:lnSpc>
                <a:spcPct val="107000"/>
              </a:lnSpc>
            </a:pPr>
            <a:r>
              <a:rPr lang="en-CA" dirty="0">
                <a:solidFill>
                  <a:srgbClr val="7F7F7F"/>
                </a:solidFill>
                <a:ea typeface="Calibri" panose="020F0502020204030204" pitchFamily="34" charset="0"/>
                <a:cs typeface="Times New Roman" panose="02020603050405020304" pitchFamily="18" charset="0"/>
              </a:rPr>
              <a:t>Level</a:t>
            </a:r>
          </a:p>
          <a:p>
            <a:pPr>
              <a:lnSpc>
                <a:spcPct val="107000"/>
              </a:lnSpc>
            </a:pPr>
            <a:r>
              <a:rPr lang="en-CA" dirty="0">
                <a:solidFill>
                  <a:srgbClr val="7F7F7F"/>
                </a:solidFill>
                <a:ea typeface="Calibri" panose="020F0502020204030204" pitchFamily="34" charset="0"/>
                <a:cs typeface="Times New Roman" panose="02020603050405020304" pitchFamily="18" charset="0"/>
              </a:rPr>
              <a:t>	Co-op/Intern</a:t>
            </a:r>
          </a:p>
          <a:p>
            <a:pPr>
              <a:lnSpc>
                <a:spcPct val="107000"/>
              </a:lnSpc>
            </a:pPr>
            <a:r>
              <a:rPr lang="en-CA" dirty="0">
                <a:solidFill>
                  <a:srgbClr val="7F7F7F"/>
                </a:solidFill>
                <a:ea typeface="Calibri" panose="020F0502020204030204" pitchFamily="34" charset="0"/>
                <a:cs typeface="Times New Roman" panose="02020603050405020304" pitchFamily="18" charset="0"/>
              </a:rPr>
              <a:t>	Employee/Individual Contributor</a:t>
            </a:r>
          </a:p>
          <a:p>
            <a:pPr>
              <a:lnSpc>
                <a:spcPct val="107000"/>
              </a:lnSpc>
            </a:pPr>
            <a:r>
              <a:rPr lang="en-CA" dirty="0">
                <a:solidFill>
                  <a:srgbClr val="7F7F7F"/>
                </a:solidFill>
                <a:ea typeface="Calibri" panose="020F0502020204030204" pitchFamily="34" charset="0"/>
                <a:cs typeface="Times New Roman" panose="02020603050405020304" pitchFamily="18" charset="0"/>
              </a:rPr>
              <a:t>	Supervisor</a:t>
            </a:r>
          </a:p>
          <a:p>
            <a:pPr>
              <a:lnSpc>
                <a:spcPct val="107000"/>
              </a:lnSpc>
            </a:pPr>
            <a:r>
              <a:rPr lang="en-CA" dirty="0">
                <a:solidFill>
                  <a:srgbClr val="7F7F7F"/>
                </a:solidFill>
                <a:ea typeface="Calibri" panose="020F0502020204030204" pitchFamily="34" charset="0"/>
                <a:cs typeface="Times New Roman" panose="02020603050405020304" pitchFamily="18" charset="0"/>
              </a:rPr>
              <a:t>	Manager/Team Lead</a:t>
            </a:r>
          </a:p>
          <a:p>
            <a:pPr>
              <a:lnSpc>
                <a:spcPct val="107000"/>
              </a:lnSpc>
            </a:pPr>
            <a:r>
              <a:rPr lang="en-CA" dirty="0">
                <a:solidFill>
                  <a:srgbClr val="7F7F7F"/>
                </a:solidFill>
                <a:ea typeface="Calibri" panose="020F0502020204030204" pitchFamily="34" charset="0"/>
                <a:cs typeface="Times New Roman" panose="02020603050405020304" pitchFamily="18" charset="0"/>
              </a:rPr>
              <a:t>	Department Lead/Director</a:t>
            </a:r>
          </a:p>
          <a:p>
            <a:pPr>
              <a:lnSpc>
                <a:spcPct val="107000"/>
              </a:lnSpc>
            </a:pPr>
            <a:r>
              <a:rPr lang="en-CA" dirty="0">
                <a:solidFill>
                  <a:srgbClr val="7F7F7F"/>
                </a:solidFill>
                <a:ea typeface="Calibri" panose="020F0502020204030204" pitchFamily="34" charset="0"/>
                <a:cs typeface="Times New Roman" panose="02020603050405020304" pitchFamily="18" charset="0"/>
              </a:rPr>
              <a:t>	Executive</a:t>
            </a:r>
          </a:p>
        </p:txBody>
      </p:sp>
    </p:spTree>
    <p:extLst>
      <p:ext uri="{BB962C8B-B14F-4D97-AF65-F5344CB8AC3E}">
        <p14:creationId xmlns:p14="http://schemas.microsoft.com/office/powerpoint/2010/main" val="23342188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05979"/>
            <a:ext cx="8620839" cy="857250"/>
          </a:xfrm>
        </p:spPr>
        <p:txBody>
          <a:bodyPr>
            <a:normAutofit/>
          </a:bodyPr>
          <a:lstStyle/>
          <a:p>
            <a:r>
              <a:rPr lang="en-CA" sz="3600" dirty="0"/>
              <a:t>Department / Level / Compensation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6" name="Rectangle 5">
            <a:extLst>
              <a:ext uri="{FF2B5EF4-FFF2-40B4-BE49-F238E27FC236}">
                <a16:creationId xmlns:a16="http://schemas.microsoft.com/office/drawing/2014/main" id="{E38C283C-1B48-4C02-8BC0-4CA1E30FA669}"/>
              </a:ext>
            </a:extLst>
          </p:cNvPr>
          <p:cNvSpPr/>
          <p:nvPr/>
        </p:nvSpPr>
        <p:spPr>
          <a:xfrm>
            <a:off x="852247" y="1536900"/>
            <a:ext cx="7868038" cy="2140740"/>
          </a:xfrm>
          <a:prstGeom prst="rect">
            <a:avLst/>
          </a:prstGeom>
        </p:spPr>
        <p:txBody>
          <a:bodyPr wrap="square" lIns="68580" tIns="34290" rIns="68580" bIns="34290">
            <a:spAutoFit/>
          </a:bodyPr>
          <a:lstStyle/>
          <a:p>
            <a:pPr>
              <a:lnSpc>
                <a:spcPct val="107000"/>
              </a:lnSpc>
            </a:pPr>
            <a:r>
              <a:rPr lang="en-CA" dirty="0">
                <a:solidFill>
                  <a:srgbClr val="7F7F7F"/>
                </a:solidFill>
                <a:ea typeface="Calibri" panose="020F0502020204030204" pitchFamily="34" charset="0"/>
                <a:cs typeface="Times New Roman" panose="02020603050405020304" pitchFamily="18" charset="0"/>
              </a:rPr>
              <a:t>Compensation</a:t>
            </a:r>
          </a:p>
          <a:p>
            <a:pPr>
              <a:lnSpc>
                <a:spcPct val="107000"/>
              </a:lnSpc>
            </a:pPr>
            <a:r>
              <a:rPr lang="en-CA" dirty="0">
                <a:solidFill>
                  <a:srgbClr val="7F7F7F"/>
                </a:solidFill>
                <a:ea typeface="Calibri" panose="020F0502020204030204" pitchFamily="34" charset="0"/>
                <a:cs typeface="Times New Roman" panose="02020603050405020304" pitchFamily="18" charset="0"/>
              </a:rPr>
              <a:t>	Annual salary (specify)</a:t>
            </a:r>
          </a:p>
          <a:p>
            <a:pPr>
              <a:lnSpc>
                <a:spcPct val="107000"/>
              </a:lnSpc>
            </a:pPr>
            <a:r>
              <a:rPr lang="en-CA" dirty="0">
                <a:solidFill>
                  <a:srgbClr val="7F7F7F"/>
                </a:solidFill>
                <a:ea typeface="Calibri" panose="020F0502020204030204" pitchFamily="34" charset="0"/>
                <a:cs typeface="Times New Roman" panose="02020603050405020304" pitchFamily="18" charset="0"/>
              </a:rPr>
              <a:t>	Bonus potential (specify __%)</a:t>
            </a:r>
          </a:p>
          <a:p>
            <a:pPr marL="447675" indent="-104775">
              <a:lnSpc>
                <a:spcPct val="107000"/>
              </a:lnSpc>
            </a:pPr>
            <a:r>
              <a:rPr lang="en-CA" dirty="0">
                <a:solidFill>
                  <a:srgbClr val="7F7F7F"/>
                </a:solidFill>
                <a:ea typeface="Calibri" panose="020F0502020204030204" pitchFamily="34" charset="0"/>
                <a:cs typeface="Times New Roman" panose="02020603050405020304" pitchFamily="18" charset="0"/>
              </a:rPr>
              <a:t>	Date of last salary increase (specify, enter N/A if you are under [X]months tenure)</a:t>
            </a:r>
          </a:p>
          <a:p>
            <a:pPr marL="447675" indent="-104775">
              <a:lnSpc>
                <a:spcPct val="107000"/>
              </a:lnSpc>
            </a:pPr>
            <a:r>
              <a:rPr lang="en-CA" dirty="0">
                <a:solidFill>
                  <a:srgbClr val="7F7F7F"/>
                </a:solidFill>
                <a:ea typeface="Calibri" panose="020F0502020204030204" pitchFamily="34" charset="0"/>
                <a:cs typeface="Times New Roman" panose="02020603050405020304" pitchFamily="18" charset="0"/>
              </a:rPr>
              <a:t>	% of bonus potential awarded last review (specify, enter N/A if you are under [X]months tenure)</a:t>
            </a:r>
          </a:p>
        </p:txBody>
      </p:sp>
    </p:spTree>
    <p:extLst>
      <p:ext uri="{BB962C8B-B14F-4D97-AF65-F5344CB8AC3E}">
        <p14:creationId xmlns:p14="http://schemas.microsoft.com/office/powerpoint/2010/main" val="40677336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FD3D7C72-A3DC-441C-854F-228928579803}"/>
              </a:ext>
            </a:extLst>
          </p:cNvPr>
          <p:cNvSpPr/>
          <p:nvPr/>
        </p:nvSpPr>
        <p:spPr>
          <a:xfrm>
            <a:off x="884507" y="1148177"/>
            <a:ext cx="7408887" cy="3526928"/>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 would recommend [COMPANY] as a great place to work</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[COMPANY] motivates me to push beyond what I would in a similar role elsewhere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2397091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1081115"/>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4102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F3F330D1-02C6-45B8-9DF5-52FAD2957B1D}"/>
              </a:ext>
            </a:extLst>
          </p:cNvPr>
          <p:cNvSpPr/>
          <p:nvPr/>
        </p:nvSpPr>
        <p:spPr>
          <a:xfrm>
            <a:off x="772633" y="1138408"/>
            <a:ext cx="7403804" cy="3755130"/>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 see myself still working at [COMPANY] in two years’ time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The leaders at [COMPANY] demonstrate that people are important to the company’s success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12527981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9FF4EBA1-1882-4473-A447-4B6A424AE20A}"/>
              </a:ext>
            </a:extLst>
          </p:cNvPr>
          <p:cNvSpPr/>
          <p:nvPr/>
        </p:nvSpPr>
        <p:spPr>
          <a:xfrm>
            <a:off x="819204" y="1062208"/>
            <a:ext cx="7185570" cy="352460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 have confidence in the leaders at [COMPANY]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I feel I am part of a team</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5847328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4D8699BD-E63C-4160-A566-11BFA03ACB53}"/>
              </a:ext>
            </a:extLst>
          </p:cNvPr>
          <p:cNvSpPr/>
          <p:nvPr/>
        </p:nvSpPr>
        <p:spPr>
          <a:xfrm>
            <a:off x="847096" y="1137102"/>
            <a:ext cx="6039692" cy="352460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The information I need to do my job effectively is readily available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I am appropriately involved in decisions that affect my work</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23192611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058A85D-66D8-4499-9B8B-51C314F6A7EA}"/>
              </a:ext>
            </a:extLst>
          </p:cNvPr>
          <p:cNvSpPr/>
          <p:nvPr/>
        </p:nvSpPr>
        <p:spPr>
          <a:xfrm>
            <a:off x="828147" y="1137102"/>
            <a:ext cx="5996034" cy="352460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We have enough autonomy to perform our jobs effectively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Workloads are divided fairly among people where I work</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18206064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3DA3CDAE-646B-46E6-BE3B-C51972CF034D}"/>
              </a:ext>
            </a:extLst>
          </p:cNvPr>
          <p:cNvSpPr/>
          <p:nvPr/>
        </p:nvSpPr>
        <p:spPr>
          <a:xfrm>
            <a:off x="831541" y="1252058"/>
            <a:ext cx="7196039" cy="3526928"/>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Other departments at [COMPANY] collaborate well with us to get the job done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My manager keeps me informed about what is happening</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39997117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1710E2A9-692B-4487-9865-AC6D3FD02DA6}"/>
              </a:ext>
            </a:extLst>
          </p:cNvPr>
          <p:cNvSpPr/>
          <p:nvPr/>
        </p:nvSpPr>
        <p:spPr>
          <a:xfrm>
            <a:off x="628650" y="1137102"/>
            <a:ext cx="7678967" cy="3755130"/>
          </a:xfrm>
          <a:prstGeom prst="rect">
            <a:avLst/>
          </a:prstGeom>
        </p:spPr>
        <p:txBody>
          <a:bodyPr wrap="square" lIns="68580" tIns="34290" rIns="68580" bIns="34290">
            <a:spAutoFit/>
          </a:bodyPr>
          <a:lstStyle/>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My manager gives me useful feedback on how well I am performing</a:t>
            </a:r>
          </a:p>
          <a:p>
            <a:pPr indent="342900">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Neutral</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Disagree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Comment: </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My manager (or someone in management) has shown a genuine interest in my career aspirations</a:t>
            </a:r>
          </a:p>
          <a:p>
            <a:pPr indent="342900">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Neutral</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Disagree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chemeClr val="bg1">
                    <a:lumMod val="50000"/>
                  </a:schemeClr>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30589926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A823DF7-1DFF-4845-8811-E232CD177B84}"/>
              </a:ext>
            </a:extLst>
          </p:cNvPr>
          <p:cNvSpPr/>
          <p:nvPr/>
        </p:nvSpPr>
        <p:spPr>
          <a:xfrm>
            <a:off x="628650" y="1152544"/>
            <a:ext cx="6478172" cy="352460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 believe there are good career opportunities for me at [COMPANY]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I receive appropriate recognition for good work at [COMPANY]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16935711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Engagement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C84B5B44-FEC0-40EF-A2AA-21368BB097A5}"/>
              </a:ext>
            </a:extLst>
          </p:cNvPr>
          <p:cNvSpPr/>
          <p:nvPr/>
        </p:nvSpPr>
        <p:spPr>
          <a:xfrm>
            <a:off x="628650" y="1137102"/>
            <a:ext cx="7036416" cy="168040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Generally, the right people are rewarded and recognized at [COMPANY]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Strongly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Neutral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Strongly Disagree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Comment: </a:t>
            </a:r>
          </a:p>
        </p:txBody>
      </p:sp>
    </p:spTree>
    <p:extLst>
      <p:ext uri="{BB962C8B-B14F-4D97-AF65-F5344CB8AC3E}">
        <p14:creationId xmlns:p14="http://schemas.microsoft.com/office/powerpoint/2010/main" val="39168753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4652" y="1652434"/>
            <a:ext cx="6858000" cy="1690412"/>
          </a:xfrm>
        </p:spPr>
        <p:txBody>
          <a:bodyPr>
            <a:normAutofit/>
          </a:bodyPr>
          <a:lstStyle/>
          <a:p>
            <a:r>
              <a:rPr lang="en-CA" dirty="0"/>
              <a:t>Demographics</a:t>
            </a:r>
          </a:p>
        </p:txBody>
      </p:sp>
    </p:spTree>
    <p:extLst>
      <p:ext uri="{BB962C8B-B14F-4D97-AF65-F5344CB8AC3E}">
        <p14:creationId xmlns:p14="http://schemas.microsoft.com/office/powerpoint/2010/main" val="3199809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Age</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E6727885-FF6E-4A36-A460-BF0FBCBA2755}"/>
              </a:ext>
            </a:extLst>
          </p:cNvPr>
          <p:cNvSpPr/>
          <p:nvPr/>
        </p:nvSpPr>
        <p:spPr>
          <a:xfrm>
            <a:off x="628650" y="1157637"/>
            <a:ext cx="4572000" cy="2835392"/>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age bracket?</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Under 21</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21-25</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26-30</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31-35</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36-40</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41-45</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46-50</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51-55</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56-60</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61-65</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Over 65</a:t>
            </a:r>
          </a:p>
        </p:txBody>
      </p:sp>
    </p:spTree>
    <p:extLst>
      <p:ext uri="{BB962C8B-B14F-4D97-AF65-F5344CB8AC3E}">
        <p14:creationId xmlns:p14="http://schemas.microsoft.com/office/powerpoint/2010/main" val="2719681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Diversity Matters</a:t>
            </a:r>
          </a:p>
        </p:txBody>
      </p:sp>
      <p:sp>
        <p:nvSpPr>
          <p:cNvPr id="3" name="Content Placeholder 2"/>
          <p:cNvSpPr>
            <a:spLocks noGrp="1"/>
          </p:cNvSpPr>
          <p:nvPr>
            <p:ph idx="1"/>
          </p:nvPr>
        </p:nvSpPr>
        <p:spPr>
          <a:xfrm>
            <a:off x="628650" y="1235475"/>
            <a:ext cx="7886700" cy="3263504"/>
          </a:xfrm>
        </p:spPr>
        <p:txBody>
          <a:bodyPr>
            <a:normAutofit fontScale="62500" lnSpcReduction="20000"/>
          </a:bodyPr>
          <a:lstStyle/>
          <a:p>
            <a:pPr fontAlgn="base"/>
            <a:r>
              <a:rPr lang="en-CA" dirty="0"/>
              <a:t>Diverse groups out-perform homogenous teams and should have proper representation in the workplace.</a:t>
            </a:r>
          </a:p>
          <a:p>
            <a:pPr fontAlgn="base"/>
            <a:endParaRPr lang="en-CA" dirty="0"/>
          </a:p>
          <a:p>
            <a:pPr fontAlgn="base"/>
            <a:r>
              <a:rPr lang="en-CA" dirty="0"/>
              <a:t>Diversity goes beyond the surface level information many companies currently consider. It is also worth noting that People are diverse in many ways they may not officially disclose. </a:t>
            </a:r>
          </a:p>
          <a:p>
            <a:pPr fontAlgn="base"/>
            <a:endParaRPr lang="en-CA" dirty="0"/>
          </a:p>
          <a:p>
            <a:pPr fontAlgn="base"/>
            <a:r>
              <a:rPr lang="en-CA" u="sng" dirty="0"/>
              <a:t>A voluntary and anonymous</a:t>
            </a:r>
            <a:r>
              <a:rPr lang="en-CA" dirty="0"/>
              <a:t> survey will provide insight into how diverse your organization is, without putting anyone in an uncomfortable position. </a:t>
            </a:r>
          </a:p>
        </p:txBody>
      </p:sp>
    </p:spTree>
    <p:extLst>
      <p:ext uri="{BB962C8B-B14F-4D97-AF65-F5344CB8AC3E}">
        <p14:creationId xmlns:p14="http://schemas.microsoft.com/office/powerpoint/2010/main" val="18150344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Race &amp; Ethnicity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r>
              <a:rPr lang="en-CA" dirty="0"/>
              <a:t>			</a:t>
            </a:r>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2E5A54B5-0D28-477C-8968-236FF4E8C712}"/>
              </a:ext>
            </a:extLst>
          </p:cNvPr>
          <p:cNvSpPr/>
          <p:nvPr/>
        </p:nvSpPr>
        <p:spPr>
          <a:xfrm>
            <a:off x="628650" y="1137102"/>
            <a:ext cx="7369644" cy="3623760"/>
          </a:xfrm>
          <a:prstGeom prst="rect">
            <a:avLst/>
          </a:prstGeom>
        </p:spPr>
        <p:txBody>
          <a:bodyPr wrap="square" lIns="68580" tIns="34290" rIns="68580" bIns="34290">
            <a:spAutoFit/>
          </a:bodyPr>
          <a:lstStyle/>
          <a:p>
            <a:pPr>
              <a:lnSpc>
                <a:spcPct val="107000"/>
              </a:lnSpc>
            </a:pPr>
            <a:r>
              <a:rPr lang="en-CA" sz="1200" dirty="0">
                <a:solidFill>
                  <a:srgbClr val="7F7F7F"/>
                </a:solidFill>
                <a:ea typeface="Calibri" panose="020F0502020204030204" pitchFamily="34" charset="0"/>
                <a:cs typeface="Times New Roman" panose="02020603050405020304" pitchFamily="18" charset="0"/>
              </a:rPr>
              <a:t>Were you born in Canada? </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Yes </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No </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If no, please specify the country you were born in </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Were your biological parents born in Canada?</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Yes, one</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Yes, both</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No</a:t>
            </a:r>
          </a:p>
          <a:p>
            <a:pPr indent="342900">
              <a:lnSpc>
                <a:spcPct val="107000"/>
              </a:lnSpc>
            </a:pPr>
            <a:r>
              <a:rPr lang="en-CA" sz="1200" dirty="0">
                <a:solidFill>
                  <a:srgbClr val="7F7F7F"/>
                </a:solidFill>
                <a:ea typeface="Calibri" panose="020F0502020204030204" pitchFamily="34" charset="0"/>
                <a:cs typeface="Times New Roman" panose="02020603050405020304" pitchFamily="18" charset="0"/>
              </a:rPr>
              <a:t>Unsure</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How many of your biological grandparents were born in Canada?</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0</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1</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2</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3</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4</a:t>
            </a:r>
          </a:p>
          <a:p>
            <a:pPr>
              <a:lnSpc>
                <a:spcPct val="107000"/>
              </a:lnSpc>
            </a:pPr>
            <a:r>
              <a:rPr lang="en-CA" sz="1200" dirty="0">
                <a:solidFill>
                  <a:srgbClr val="7F7F7F"/>
                </a:solidFill>
                <a:ea typeface="Calibri" panose="020F0502020204030204" pitchFamily="34" charset="0"/>
                <a:cs typeface="Times New Roman" panose="02020603050405020304" pitchFamily="18" charset="0"/>
              </a:rPr>
              <a:t>	Unsure</a:t>
            </a:r>
          </a:p>
        </p:txBody>
      </p:sp>
    </p:spTree>
    <p:extLst>
      <p:ext uri="{BB962C8B-B14F-4D97-AF65-F5344CB8AC3E}">
        <p14:creationId xmlns:p14="http://schemas.microsoft.com/office/powerpoint/2010/main" val="12289981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Race &amp; Ethnicity</a:t>
            </a:r>
          </a:p>
        </p:txBody>
      </p:sp>
      <p:sp>
        <p:nvSpPr>
          <p:cNvPr id="3" name="Content Placeholder 2"/>
          <p:cNvSpPr>
            <a:spLocks noGrp="1"/>
          </p:cNvSpPr>
          <p:nvPr>
            <p:ph idx="1"/>
          </p:nvPr>
        </p:nvSpPr>
        <p:spPr>
          <a:xfrm>
            <a:off x="-1127646" y="1004554"/>
            <a:ext cx="7886700" cy="3263504"/>
          </a:xfrm>
        </p:spPr>
        <p:txBody>
          <a:bodyPr>
            <a:normAutofit/>
          </a:bodyPr>
          <a:lstStyle/>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a:p>
            <a:pPr marL="0" indent="0">
              <a:buNone/>
            </a:pPr>
            <a:endParaRPr lang="en-CA" sz="1400" dirty="0">
              <a:solidFill>
                <a:srgbClr val="7F7F7F"/>
              </a:solidFill>
            </a:endParaRPr>
          </a:p>
        </p:txBody>
      </p:sp>
      <p:sp>
        <p:nvSpPr>
          <p:cNvPr id="5" name="Rectangle 4">
            <a:extLst>
              <a:ext uri="{FF2B5EF4-FFF2-40B4-BE49-F238E27FC236}">
                <a16:creationId xmlns:a16="http://schemas.microsoft.com/office/drawing/2014/main" id="{05BA1715-A5F1-4A55-8430-E1D3CAF83979}"/>
              </a:ext>
            </a:extLst>
          </p:cNvPr>
          <p:cNvSpPr/>
          <p:nvPr/>
        </p:nvSpPr>
        <p:spPr>
          <a:xfrm>
            <a:off x="561355" y="1237439"/>
            <a:ext cx="6085551" cy="306355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first language?</a:t>
            </a:r>
          </a:p>
          <a:p>
            <a:pPr marL="342900">
              <a:lnSpc>
                <a:spcPct val="107000"/>
              </a:lnSpc>
            </a:pPr>
            <a:endParaRPr lang="en-CA" sz="1400" dirty="0">
              <a:solidFill>
                <a:srgbClr val="7F7F7F"/>
              </a:solidFill>
              <a:ea typeface="Calibri" panose="020F0502020204030204" pitchFamily="34" charset="0"/>
              <a:cs typeface="Times New Roman" panose="02020603050405020304" pitchFamily="18" charset="0"/>
            </a:endParaRP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Arabic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Bengali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Bulgarian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Cantonese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Croatian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English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Farsi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French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German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Hebrew</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Hindi</a:t>
            </a:r>
          </a:p>
        </p:txBody>
      </p:sp>
      <p:sp>
        <p:nvSpPr>
          <p:cNvPr id="6" name="TextBox 5">
            <a:extLst>
              <a:ext uri="{FF2B5EF4-FFF2-40B4-BE49-F238E27FC236}">
                <a16:creationId xmlns:a16="http://schemas.microsoft.com/office/drawing/2014/main" id="{F999B3AA-A4FB-477C-80B2-E1807DF968DB}"/>
              </a:ext>
            </a:extLst>
          </p:cNvPr>
          <p:cNvSpPr txBox="1"/>
          <p:nvPr/>
        </p:nvSpPr>
        <p:spPr>
          <a:xfrm>
            <a:off x="2106565" y="1421421"/>
            <a:ext cx="3233132" cy="3050989"/>
          </a:xfrm>
          <a:prstGeom prst="rect">
            <a:avLst/>
          </a:prstGeom>
          <a:noFill/>
        </p:spPr>
        <p:txBody>
          <a:bodyPr wrap="square" lIns="68580" tIns="34290" rIns="68580" bIns="34290" rtlCol="0">
            <a:spAutoFit/>
          </a:bodyPr>
          <a:lstStyle/>
          <a:p>
            <a:pPr marL="342900">
              <a:lnSpc>
                <a:spcPct val="107000"/>
              </a:lnSpc>
            </a:pPr>
            <a:endParaRPr lang="en-CA" sz="1400" dirty="0">
              <a:solidFill>
                <a:srgbClr val="7F7F7F"/>
              </a:solidFill>
              <a:ea typeface="Calibri" panose="020F0502020204030204" pitchFamily="34" charset="0"/>
              <a:cs typeface="Times New Roman" panose="02020603050405020304" pitchFamily="18" charset="0"/>
            </a:endParaRP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Italian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Japanese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Mandarin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Polish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Portuguese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Punjabi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Russian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Spanish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Tagalog</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Urdu</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a:p>
            <a:endParaRPr lang="en-CA" sz="1400" dirty="0">
              <a:solidFill>
                <a:srgbClr val="7F7F7F"/>
              </a:solidFill>
            </a:endParaRPr>
          </a:p>
        </p:txBody>
      </p:sp>
    </p:spTree>
    <p:extLst>
      <p:ext uri="{BB962C8B-B14F-4D97-AF65-F5344CB8AC3E}">
        <p14:creationId xmlns:p14="http://schemas.microsoft.com/office/powerpoint/2010/main" val="12728095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Race &amp; Ethnicity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5BA1715-A5F1-4A55-8430-E1D3CAF83979}"/>
              </a:ext>
            </a:extLst>
          </p:cNvPr>
          <p:cNvSpPr/>
          <p:nvPr/>
        </p:nvSpPr>
        <p:spPr>
          <a:xfrm>
            <a:off x="628650" y="1137102"/>
            <a:ext cx="6492240" cy="3248838"/>
          </a:xfrm>
          <a:prstGeom prst="rect">
            <a:avLst/>
          </a:prstGeom>
        </p:spPr>
        <p:txBody>
          <a:bodyPr wrap="square" lIns="68580" tIns="34290" rIns="68580" bIns="34290">
            <a:spAutoFit/>
          </a:bodyPr>
          <a:lstStyle/>
          <a:p>
            <a:r>
              <a:rPr lang="en-CA" sz="1400" dirty="0">
                <a:solidFill>
                  <a:srgbClr val="7F7F7F"/>
                </a:solidFill>
              </a:rPr>
              <a:t>What languages (apart from your first language) are you fluent in? (Check all that apply)</a:t>
            </a:r>
          </a:p>
          <a:p>
            <a:endParaRPr lang="en-CA" sz="1400" dirty="0">
              <a:solidFill>
                <a:srgbClr val="7F7F7F"/>
              </a:solidFill>
            </a:endParaRP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Arabic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Bengali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Bulgarian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Cantonese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Croatian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English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Farsi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French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German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Hebrew</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Hindi</a:t>
            </a:r>
          </a:p>
        </p:txBody>
      </p:sp>
      <p:sp>
        <p:nvSpPr>
          <p:cNvPr id="6" name="TextBox 5">
            <a:extLst>
              <a:ext uri="{FF2B5EF4-FFF2-40B4-BE49-F238E27FC236}">
                <a16:creationId xmlns:a16="http://schemas.microsoft.com/office/drawing/2014/main" id="{F999B3AA-A4FB-477C-80B2-E1807DF968DB}"/>
              </a:ext>
            </a:extLst>
          </p:cNvPr>
          <p:cNvSpPr txBox="1"/>
          <p:nvPr/>
        </p:nvSpPr>
        <p:spPr>
          <a:xfrm>
            <a:off x="2620198" y="1728352"/>
            <a:ext cx="2864851" cy="2820464"/>
          </a:xfrm>
          <a:prstGeom prst="rect">
            <a:avLst/>
          </a:prstGeom>
          <a:noFill/>
        </p:spPr>
        <p:txBody>
          <a:bodyPr wrap="square" lIns="68580" tIns="34290" rIns="68580" bIns="34290" rtlCol="0">
            <a:spAutoFit/>
          </a:bodyPr>
          <a:lstStyle/>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Italian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Japanese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Mandarin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Polish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Portuguese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Punjabi</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Russian</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Spanish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Tagalog</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Urdu</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a:p>
            <a:endParaRPr lang="en-CA" sz="1400" dirty="0">
              <a:solidFill>
                <a:srgbClr val="7F7F7F"/>
              </a:solidFill>
            </a:endParaRPr>
          </a:p>
        </p:txBody>
      </p:sp>
    </p:spTree>
    <p:extLst>
      <p:ext uri="{BB962C8B-B14F-4D97-AF65-F5344CB8AC3E}">
        <p14:creationId xmlns:p14="http://schemas.microsoft.com/office/powerpoint/2010/main" val="38023738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Race &amp; Ethnicity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370A1839-32B5-485D-AE8F-67A53D7DDE36}"/>
              </a:ext>
            </a:extLst>
          </p:cNvPr>
          <p:cNvSpPr/>
          <p:nvPr/>
        </p:nvSpPr>
        <p:spPr>
          <a:xfrm>
            <a:off x="628650" y="1118373"/>
            <a:ext cx="6413411" cy="4018228"/>
          </a:xfrm>
          <a:prstGeom prst="rect">
            <a:avLst/>
          </a:prstGeom>
        </p:spPr>
        <p:txBody>
          <a:bodyPr wrap="square" lIns="68580" tIns="34290" rIns="68580" bIns="34290">
            <a:spAutoFit/>
          </a:bodyPr>
          <a:lstStyle/>
          <a:p>
            <a:pPr>
              <a:lnSpc>
                <a:spcPct val="107000"/>
              </a:lnSpc>
            </a:pPr>
            <a:r>
              <a:rPr lang="en-CA" sz="1600" dirty="0">
                <a:solidFill>
                  <a:srgbClr val="7F7F7F"/>
                </a:solidFill>
                <a:ea typeface="Calibri" panose="020F0502020204030204" pitchFamily="34" charset="0"/>
                <a:cs typeface="Times New Roman" panose="02020603050405020304" pitchFamily="18" charset="0"/>
              </a:rPr>
              <a:t>Which of the following ethnicities do you identify as? (Check all that apply)</a:t>
            </a:r>
          </a:p>
          <a:p>
            <a:pPr>
              <a:lnSpc>
                <a:spcPct val="107000"/>
              </a:lnSpc>
            </a:pPr>
            <a:endParaRPr lang="en-CA" sz="1600" dirty="0">
              <a:solidFill>
                <a:srgbClr val="7F7F7F"/>
              </a:solidFill>
              <a:ea typeface="Calibri" panose="020F0502020204030204" pitchFamily="34" charset="0"/>
              <a:cs typeface="Times New Roman" panose="02020603050405020304" pitchFamily="18" charset="0"/>
            </a:endParaRP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Canadian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American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Australian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Caribbean / West Indian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Central American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Central or South African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East African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East Asian </a:t>
            </a:r>
            <a:r>
              <a:rPr lang="en-CA" sz="1200" dirty="0">
                <a:solidFill>
                  <a:srgbClr val="7F7F7F"/>
                </a:solidFill>
                <a:ea typeface="Calibri" panose="020F0502020204030204" pitchFamily="34" charset="0"/>
                <a:cs typeface="Times New Roman" panose="02020603050405020304" pitchFamily="18" charset="0"/>
              </a:rPr>
              <a:t>(including Japanese &amp; Chinese)</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Eastern European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Middle Eastern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Nordic</a:t>
            </a:r>
          </a:p>
          <a:p>
            <a:pPr marL="342900">
              <a:lnSpc>
                <a:spcPct val="107000"/>
              </a:lnSpc>
            </a:pPr>
            <a:endParaRPr lang="en-CA" sz="1600" dirty="0">
              <a:solidFill>
                <a:srgbClr val="7F7F7F"/>
              </a:solidFill>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9F22C511-5FB0-4DB1-B2A8-E935B764B476}"/>
              </a:ext>
            </a:extLst>
          </p:cNvPr>
          <p:cNvSpPr txBox="1"/>
          <p:nvPr/>
        </p:nvSpPr>
        <p:spPr>
          <a:xfrm>
            <a:off x="4689636" y="1733626"/>
            <a:ext cx="4515730" cy="3227858"/>
          </a:xfrm>
          <a:prstGeom prst="rect">
            <a:avLst/>
          </a:prstGeom>
          <a:noFill/>
        </p:spPr>
        <p:txBody>
          <a:bodyPr wrap="square" lIns="68580" tIns="34290" rIns="68580" bIns="34290" rtlCol="0">
            <a:spAutoFit/>
          </a:bodyPr>
          <a:lstStyle/>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North African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Northern European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Pacific Islander </a:t>
            </a:r>
          </a:p>
          <a:p>
            <a:pPr marL="342900">
              <a:lnSpc>
                <a:spcPct val="107000"/>
              </a:lnSpc>
            </a:pPr>
            <a:r>
              <a:rPr lang="en-CA" sz="1200" dirty="0">
                <a:solidFill>
                  <a:srgbClr val="7F7F7F"/>
                </a:solidFill>
                <a:ea typeface="Calibri" panose="020F0502020204030204" pitchFamily="34" charset="0"/>
                <a:cs typeface="Times New Roman" panose="02020603050405020304" pitchFamily="18" charset="0"/>
              </a:rPr>
              <a:t>(including Hawaii &amp; New Zealand)</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South American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South Asian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South East Asian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Southern European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West African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West Asian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Western European</a:t>
            </a:r>
          </a:p>
          <a:p>
            <a:pPr marL="342900">
              <a:lnSpc>
                <a:spcPct val="107000"/>
              </a:lnSpc>
            </a:pPr>
            <a:r>
              <a:rPr lang="en-CA" sz="1600" dirty="0">
                <a:solidFill>
                  <a:srgbClr val="7F7F7F"/>
                </a:solidFill>
                <a:ea typeface="Calibri" panose="020F0502020204030204" pitchFamily="34" charset="0"/>
                <a:cs typeface="Times New Roman" panose="02020603050405020304" pitchFamily="18" charset="0"/>
              </a:rPr>
              <a:t>Other (please specify)</a:t>
            </a:r>
            <a:endParaRPr lang="en-CA" sz="1600" dirty="0">
              <a:solidFill>
                <a:srgbClr val="7F7F7F"/>
              </a:solidFill>
            </a:endParaRPr>
          </a:p>
        </p:txBody>
      </p:sp>
    </p:spTree>
    <p:extLst>
      <p:ext uri="{BB962C8B-B14F-4D97-AF65-F5344CB8AC3E}">
        <p14:creationId xmlns:p14="http://schemas.microsoft.com/office/powerpoint/2010/main" val="24809035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Race &amp; Ethnicity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3B1A8551-47DF-4AB6-8C9B-5B098A8D01B1}"/>
              </a:ext>
            </a:extLst>
          </p:cNvPr>
          <p:cNvSpPr/>
          <p:nvPr/>
        </p:nvSpPr>
        <p:spPr>
          <a:xfrm>
            <a:off x="628650" y="1137102"/>
            <a:ext cx="8058150" cy="2602507"/>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being Indigenous to any geographical area? </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For the purposes of this survey, Indigenous refers to whether your ethnicity is of people that originally populated the land vs European settlers.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	If yes,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or have you identified, as being a Person of Colour?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comment</a:t>
            </a:r>
          </a:p>
        </p:txBody>
      </p:sp>
    </p:spTree>
    <p:extLst>
      <p:ext uri="{BB962C8B-B14F-4D97-AF65-F5344CB8AC3E}">
        <p14:creationId xmlns:p14="http://schemas.microsoft.com/office/powerpoint/2010/main" val="19735790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Gender &amp; Sexuality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sz="1400" dirty="0"/>
          </a:p>
          <a:p>
            <a:pPr marL="0" indent="0">
              <a:buNone/>
            </a:pPr>
            <a:endParaRPr lang="en-CA" sz="1400" dirty="0"/>
          </a:p>
          <a:p>
            <a:pPr marL="0" indent="0">
              <a:buNone/>
            </a:pPr>
            <a:endParaRPr lang="en-CA" sz="1400" dirty="0"/>
          </a:p>
          <a:p>
            <a:pPr marL="0" indent="0">
              <a:buNone/>
            </a:pPr>
            <a:endParaRPr lang="en-CA" sz="1400" dirty="0"/>
          </a:p>
          <a:p>
            <a:pPr marL="0" indent="0">
              <a:buNone/>
            </a:pPr>
            <a:endParaRPr lang="en-CA" sz="1400" dirty="0"/>
          </a:p>
          <a:p>
            <a:pPr marL="0" indent="0">
              <a:buNone/>
            </a:pPr>
            <a:endParaRPr lang="en-CA" sz="1400" dirty="0"/>
          </a:p>
          <a:p>
            <a:pPr marL="0" indent="0">
              <a:buNone/>
            </a:pPr>
            <a:endParaRPr lang="en-CA" sz="1400" dirty="0"/>
          </a:p>
          <a:p>
            <a:pPr marL="0" indent="0">
              <a:buNone/>
            </a:pPr>
            <a:endParaRPr lang="en-CA" sz="1400" dirty="0"/>
          </a:p>
        </p:txBody>
      </p:sp>
      <p:sp>
        <p:nvSpPr>
          <p:cNvPr id="5" name="Rectangle 4">
            <a:extLst>
              <a:ext uri="{FF2B5EF4-FFF2-40B4-BE49-F238E27FC236}">
                <a16:creationId xmlns:a16="http://schemas.microsoft.com/office/drawing/2014/main" id="{47A2DF7E-C7CC-4451-8ED7-48B616F8F539}"/>
              </a:ext>
            </a:extLst>
          </p:cNvPr>
          <p:cNvSpPr/>
          <p:nvPr/>
        </p:nvSpPr>
        <p:spPr>
          <a:xfrm>
            <a:off x="628650" y="1135008"/>
            <a:ext cx="5057336" cy="2833032"/>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gender identity?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Agender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Bigender / Two Spirit</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Gender fluid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Female (cisgender)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Male (cisgender)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Questioning</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Stealth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Third gender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Transgender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Transsexual</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11440592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Gender &amp; Sexuality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299629E-1F70-4E23-8F2C-50124B8E5503}"/>
              </a:ext>
            </a:extLst>
          </p:cNvPr>
          <p:cNvSpPr/>
          <p:nvPr/>
        </p:nvSpPr>
        <p:spPr>
          <a:xfrm>
            <a:off x="691824" y="1137102"/>
            <a:ext cx="4572000" cy="2141458"/>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do you identify sexually?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Asexual</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Bisexual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Fluid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Gay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Heterosexual / Straight</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Pansexual</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Questioning</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18891568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Gender &amp; Sexuality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299629E-1F70-4E23-8F2C-50124B8E5503}"/>
              </a:ext>
            </a:extLst>
          </p:cNvPr>
          <p:cNvSpPr/>
          <p:nvPr/>
        </p:nvSpPr>
        <p:spPr>
          <a:xfrm>
            <a:off x="536046" y="1137102"/>
            <a:ext cx="8236430" cy="1449884"/>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If you identify as a member of the LGBTQ+ community, are you out?</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Yes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No</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Partially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N/A</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8415204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Relationships &amp; Family Status</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DC6EC749-D2C9-4538-BA95-0EAFBFB80CFA}"/>
              </a:ext>
            </a:extLst>
          </p:cNvPr>
          <p:cNvSpPr/>
          <p:nvPr/>
        </p:nvSpPr>
        <p:spPr>
          <a:xfrm>
            <a:off x="628650" y="1127688"/>
            <a:ext cx="4572000" cy="1910933"/>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relationship status?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Single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In a relationship</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Married or common law</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Divorced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Separated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Widowed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10835646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Relationships &amp; Family Status</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6" name="Rectangle 5">
            <a:extLst>
              <a:ext uri="{FF2B5EF4-FFF2-40B4-BE49-F238E27FC236}">
                <a16:creationId xmlns:a16="http://schemas.microsoft.com/office/drawing/2014/main" id="{9CF6D2B3-B810-4207-AFA6-37EBCFC85A8E}"/>
              </a:ext>
            </a:extLst>
          </p:cNvPr>
          <p:cNvSpPr/>
          <p:nvPr/>
        </p:nvSpPr>
        <p:spPr>
          <a:xfrm>
            <a:off x="628650" y="1137102"/>
            <a:ext cx="7531374" cy="1449884"/>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Which of the following describe your relationship(s)?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Conventional / Monogamous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Open</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Polyamorous / </a:t>
            </a:r>
            <a:r>
              <a:rPr lang="en-CA" sz="1400" dirty="0" err="1">
                <a:solidFill>
                  <a:srgbClr val="7F7F7F"/>
                </a:solidFill>
                <a:ea typeface="Calibri" panose="020F0502020204030204" pitchFamily="34" charset="0"/>
                <a:cs typeface="Times New Roman" panose="02020603050405020304" pitchFamily="18" charset="0"/>
              </a:rPr>
              <a:t>Polyfidelitous</a:t>
            </a:r>
            <a:r>
              <a:rPr lang="en-CA" sz="1400" dirty="0">
                <a:solidFill>
                  <a:srgbClr val="7F7F7F"/>
                </a:solidFill>
                <a:ea typeface="Calibri" panose="020F0502020204030204" pitchFamily="34" charset="0"/>
                <a:cs typeface="Times New Roman" panose="02020603050405020304" pitchFamily="18" charset="0"/>
              </a:rPr>
              <a:t> </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N/A	</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4011813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dirty="0"/>
              <a:t>Your Survey Results Will Help  </a:t>
            </a:r>
          </a:p>
        </p:txBody>
      </p:sp>
      <p:sp>
        <p:nvSpPr>
          <p:cNvPr id="3" name="Content Placeholder 2"/>
          <p:cNvSpPr>
            <a:spLocks noGrp="1"/>
          </p:cNvSpPr>
          <p:nvPr>
            <p:ph idx="1"/>
          </p:nvPr>
        </p:nvSpPr>
        <p:spPr>
          <a:xfrm>
            <a:off x="628650" y="1307019"/>
            <a:ext cx="7886700" cy="3263504"/>
          </a:xfrm>
        </p:spPr>
        <p:txBody>
          <a:bodyPr>
            <a:normAutofit fontScale="70000" lnSpcReduction="20000"/>
          </a:bodyPr>
          <a:lstStyle/>
          <a:p>
            <a:pPr fontAlgn="base"/>
            <a:r>
              <a:rPr lang="en-CA" dirty="0"/>
              <a:t>Identify areas where your company and teams are over or under represented</a:t>
            </a:r>
          </a:p>
          <a:p>
            <a:pPr marL="0" indent="0" fontAlgn="base">
              <a:buNone/>
            </a:pPr>
            <a:endParaRPr lang="en-CA" dirty="0"/>
          </a:p>
          <a:p>
            <a:pPr fontAlgn="base"/>
            <a:r>
              <a:rPr lang="en-CA" dirty="0"/>
              <a:t>Align policies to better serve your teams</a:t>
            </a:r>
          </a:p>
          <a:p>
            <a:pPr marL="0" indent="0" fontAlgn="base">
              <a:buNone/>
            </a:pPr>
            <a:endParaRPr lang="en-CA" dirty="0"/>
          </a:p>
          <a:p>
            <a:pPr fontAlgn="base"/>
            <a:r>
              <a:rPr lang="en-CA" dirty="0"/>
              <a:t>Communicate and showcase your personality and culture to applicants  </a:t>
            </a:r>
          </a:p>
          <a:p>
            <a:pPr marL="0" indent="0" fontAlgn="base">
              <a:buNone/>
            </a:pPr>
            <a:endParaRPr lang="en-CA" dirty="0"/>
          </a:p>
          <a:p>
            <a:pPr fontAlgn="base"/>
            <a:r>
              <a:rPr lang="en-CA" dirty="0"/>
              <a:t>Tailor your Diversity &amp; Inclusion efforts (communications, training, education, </a:t>
            </a:r>
            <a:r>
              <a:rPr lang="en-CA" dirty="0" err="1"/>
              <a:t>etc</a:t>
            </a:r>
            <a:r>
              <a:rPr lang="en-CA" dirty="0"/>
              <a:t>)</a:t>
            </a:r>
          </a:p>
        </p:txBody>
      </p:sp>
    </p:spTree>
    <p:extLst>
      <p:ext uri="{BB962C8B-B14F-4D97-AF65-F5344CB8AC3E}">
        <p14:creationId xmlns:p14="http://schemas.microsoft.com/office/powerpoint/2010/main" val="39038062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Relationships &amp; Family Status</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396EB003-7B98-4B1F-9AD2-8D844B20AA09}"/>
              </a:ext>
            </a:extLst>
          </p:cNvPr>
          <p:cNvSpPr/>
          <p:nvPr/>
        </p:nvSpPr>
        <p:spPr>
          <a:xfrm>
            <a:off x="628650" y="1137102"/>
            <a:ext cx="7344489" cy="1910933"/>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have people depending on you for care? (check all that apply)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Child(</a:t>
            </a:r>
            <a:r>
              <a:rPr lang="en-CA" sz="1400" dirty="0" err="1">
                <a:solidFill>
                  <a:srgbClr val="7F7F7F"/>
                </a:solidFill>
                <a:ea typeface="Calibri" panose="020F0502020204030204" pitchFamily="34" charset="0"/>
                <a:cs typeface="Times New Roman" panose="02020603050405020304" pitchFamily="18" charset="0"/>
              </a:rPr>
              <a:t>ren</a:t>
            </a:r>
            <a:r>
              <a:rPr lang="en-CA" sz="1400" dirty="0">
                <a:solidFill>
                  <a:srgbClr val="7F7F7F"/>
                </a:solidFill>
                <a:ea typeface="Calibri" panose="020F0502020204030204" pitchFamily="34" charset="0"/>
                <a:cs typeface="Times New Roman" panose="02020603050405020304" pitchFamily="18" charset="0"/>
              </a:rPr>
              <a:t>) – full time/daily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Child(</a:t>
            </a:r>
            <a:r>
              <a:rPr lang="en-CA" sz="1400" dirty="0" err="1">
                <a:solidFill>
                  <a:srgbClr val="7F7F7F"/>
                </a:solidFill>
                <a:ea typeface="Calibri" panose="020F0502020204030204" pitchFamily="34" charset="0"/>
                <a:cs typeface="Times New Roman" panose="02020603050405020304" pitchFamily="18" charset="0"/>
              </a:rPr>
              <a:t>ren</a:t>
            </a:r>
            <a:r>
              <a:rPr lang="en-CA" sz="1400" dirty="0">
                <a:solidFill>
                  <a:srgbClr val="7F7F7F"/>
                </a:solidFill>
                <a:ea typeface="Calibri" panose="020F0502020204030204" pitchFamily="34" charset="0"/>
                <a:cs typeface="Times New Roman" panose="02020603050405020304" pitchFamily="18" charset="0"/>
              </a:rPr>
              <a:t>) – part time/several times per week</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Person(s) with disability (incl. child or elderly) – full time/daily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Person(s) with disability (incl. child or elderly) – part time/several times per week</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Elderly person(s) – full time/daily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Elderly person(s) – part time/several times per week</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51887605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Religion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B48CDAB8-2709-4ECE-8DB8-905F1222E661}"/>
              </a:ext>
            </a:extLst>
          </p:cNvPr>
          <p:cNvSpPr/>
          <p:nvPr/>
        </p:nvSpPr>
        <p:spPr>
          <a:xfrm>
            <a:off x="628650" y="1137102"/>
            <a:ext cx="4572000" cy="1910933"/>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consider yourself religious?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Somewhat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Have Faith - not religious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Spiritual - not religious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Not any more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19649299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Religion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F97F188-F37E-4D41-BF1E-D43A90816FC5}"/>
              </a:ext>
            </a:extLst>
          </p:cNvPr>
          <p:cNvSpPr/>
          <p:nvPr/>
        </p:nvSpPr>
        <p:spPr>
          <a:xfrm>
            <a:off x="628650" y="1137102"/>
            <a:ext cx="4572000" cy="3063556"/>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religion, if any?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No religion</a:t>
            </a:r>
          </a:p>
          <a:p>
            <a:pPr marL="342900">
              <a:lnSpc>
                <a:spcPct val="107000"/>
              </a:lnSpc>
            </a:pPr>
            <a:r>
              <a:rPr lang="en-CA" sz="1400" dirty="0" err="1">
                <a:solidFill>
                  <a:srgbClr val="7F7F7F"/>
                </a:solidFill>
                <a:ea typeface="Calibri" panose="020F0502020204030204" pitchFamily="34" charset="0"/>
                <a:cs typeface="Times New Roman" panose="02020603050405020304" pitchFamily="18" charset="0"/>
              </a:rPr>
              <a:t>Bahá'í</a:t>
            </a:r>
            <a:endParaRPr lang="en-CA" sz="1400" dirty="0">
              <a:solidFill>
                <a:srgbClr val="7F7F7F"/>
              </a:solidFill>
              <a:ea typeface="Calibri" panose="020F0502020204030204" pitchFamily="34" charset="0"/>
              <a:cs typeface="Times New Roman" panose="02020603050405020304" pitchFamily="18" charset="0"/>
            </a:endParaRP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Buddhist</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Catholic</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Hindu</a:t>
            </a:r>
          </a:p>
          <a:p>
            <a:pPr marL="342900">
              <a:lnSpc>
                <a:spcPct val="107000"/>
              </a:lnSpc>
            </a:pPr>
            <a:r>
              <a:rPr lang="en-CA" sz="1400" dirty="0" err="1">
                <a:solidFill>
                  <a:srgbClr val="7F7F7F"/>
                </a:solidFill>
                <a:ea typeface="Calibri" panose="020F0502020204030204" pitchFamily="34" charset="0"/>
                <a:cs typeface="Times New Roman" panose="02020603050405020304" pitchFamily="18" charset="0"/>
              </a:rPr>
              <a:t>Jainist</a:t>
            </a:r>
            <a:endParaRPr lang="en-CA" sz="1400" dirty="0">
              <a:solidFill>
                <a:srgbClr val="7F7F7F"/>
              </a:solidFill>
              <a:ea typeface="Calibri" panose="020F0502020204030204" pitchFamily="34" charset="0"/>
              <a:cs typeface="Times New Roman" panose="02020603050405020304" pitchFamily="18" charset="0"/>
            </a:endParaRP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Jehovah's Witness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Jewish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Muslim</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Christian</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Sikh</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26490146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7BC6180D-A511-4302-8E80-737154ACAF2F}"/>
              </a:ext>
            </a:extLst>
          </p:cNvPr>
          <p:cNvSpPr/>
          <p:nvPr/>
        </p:nvSpPr>
        <p:spPr>
          <a:xfrm>
            <a:off x="628650" y="1133654"/>
            <a:ext cx="8058150" cy="2371982"/>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a person with a disability? </a:t>
            </a:r>
            <a:br>
              <a:rPr lang="en-CA" sz="1400" dirty="0">
                <a:solidFill>
                  <a:srgbClr val="7F7F7F"/>
                </a:solidFill>
                <a:ea typeface="Calibri" panose="020F0502020204030204" pitchFamily="34" charset="0"/>
                <a:cs typeface="Times New Roman" panose="02020603050405020304" pitchFamily="18" charset="0"/>
              </a:rPr>
            </a:br>
            <a:endParaRPr lang="en-CA" sz="1400" dirty="0">
              <a:solidFill>
                <a:srgbClr val="7F7F7F"/>
              </a:solidFill>
              <a:ea typeface="Calibri" panose="020F0502020204030204" pitchFamily="34" charset="0"/>
              <a:cs typeface="Times New Roman" panose="02020603050405020304" pitchFamily="18" charset="0"/>
            </a:endParaRPr>
          </a:p>
          <a:p>
            <a:pPr>
              <a:lnSpc>
                <a:spcPct val="107000"/>
              </a:lnSpc>
            </a:pPr>
            <a:r>
              <a:rPr lang="en-CA" sz="1400" dirty="0">
                <a:solidFill>
                  <a:srgbClr val="7F7F7F"/>
                </a:solidFill>
                <a:ea typeface="Calibri" panose="020F0502020204030204" pitchFamily="34" charset="0"/>
                <a:cs typeface="Times New Roman" panose="02020603050405020304" pitchFamily="18" charset="0"/>
              </a:rPr>
              <a:t>For the purpose of this survey, we are defining a disability as a physical, medical, mental, addictive, cognitive, learning, vision, verbal or hearing condition that significantly impacts your life. </a:t>
            </a:r>
          </a:p>
          <a:p>
            <a:pPr>
              <a:lnSpc>
                <a:spcPct val="107000"/>
              </a:lnSpc>
            </a:pPr>
            <a:endParaRPr lang="en-CA" sz="1400" dirty="0">
              <a:solidFill>
                <a:srgbClr val="7F7F7F"/>
              </a:solidFill>
              <a:ea typeface="Calibri" panose="020F0502020204030204" pitchFamily="34" charset="0"/>
              <a:cs typeface="Times New Roman" panose="02020603050405020304" pitchFamily="18" charset="0"/>
            </a:endParaRPr>
          </a:p>
          <a:p>
            <a:pPr>
              <a:lnSpc>
                <a:spcPct val="107000"/>
              </a:lnSpc>
            </a:pPr>
            <a:r>
              <a:rPr lang="en-CA" sz="1400" dirty="0">
                <a:solidFill>
                  <a:srgbClr val="7F7F7F"/>
                </a:solidFill>
                <a:ea typeface="Calibri" panose="020F0502020204030204" pitchFamily="34" charset="0"/>
                <a:cs typeface="Times New Roman" panose="02020603050405020304" pitchFamily="18" charset="0"/>
              </a:rPr>
              <a:t>A disability may have been present at birth, caused by an accident, or developed over time. Disabilities can be permanent, temporary, or occasional.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41124564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FD9C72FF-C298-4735-8994-555D65C5024B}"/>
              </a:ext>
            </a:extLst>
          </p:cNvPr>
          <p:cNvSpPr/>
          <p:nvPr/>
        </p:nvSpPr>
        <p:spPr>
          <a:xfrm>
            <a:off x="558172" y="1133771"/>
            <a:ext cx="6277875"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 physical or medical disability?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36625801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1E64F25F-83AB-43EC-8890-B0E3FE2D8776}"/>
              </a:ext>
            </a:extLst>
          </p:cNvPr>
          <p:cNvSpPr/>
          <p:nvPr/>
        </p:nvSpPr>
        <p:spPr>
          <a:xfrm>
            <a:off x="628650" y="1137102"/>
            <a:ext cx="7886700"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 vision disability (not corrected by use of prescription lenses)?</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7996375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243DCDCD-6EBD-4081-AE29-2731CE0D7307}"/>
              </a:ext>
            </a:extLst>
          </p:cNvPr>
          <p:cNvSpPr/>
          <p:nvPr/>
        </p:nvSpPr>
        <p:spPr>
          <a:xfrm>
            <a:off x="628650" y="1137102"/>
            <a:ext cx="6909915"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 hearing disability?</a:t>
            </a:r>
            <a:br>
              <a:rPr lang="en-CA" sz="1400" dirty="0">
                <a:solidFill>
                  <a:srgbClr val="7F7F7F"/>
                </a:solidFill>
                <a:ea typeface="Calibri" panose="020F0502020204030204" pitchFamily="34" charset="0"/>
                <a:cs typeface="Times New Roman" panose="02020603050405020304" pitchFamily="18" charset="0"/>
              </a:rPr>
            </a:b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36724381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1A684DE9-EA5A-4D86-81EA-C0A47242974B}"/>
              </a:ext>
            </a:extLst>
          </p:cNvPr>
          <p:cNvSpPr/>
          <p:nvPr/>
        </p:nvSpPr>
        <p:spPr>
          <a:xfrm>
            <a:off x="628650" y="1178477"/>
            <a:ext cx="6995311"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 mental disability?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39485970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652B037A-3991-431C-9DE5-A6C6D73FD08D}"/>
              </a:ext>
            </a:extLst>
          </p:cNvPr>
          <p:cNvSpPr/>
          <p:nvPr/>
        </p:nvSpPr>
        <p:spPr>
          <a:xfrm>
            <a:off x="628650" y="1149493"/>
            <a:ext cx="7112919"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an addiction?</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 (</a:t>
            </a:r>
            <a:r>
              <a:rPr lang="en-CA" sz="1400" dirty="0" err="1">
                <a:solidFill>
                  <a:srgbClr val="7F7F7F"/>
                </a:solidFill>
                <a:ea typeface="Calibri" panose="020F0502020204030204" pitchFamily="34" charset="0"/>
                <a:cs typeface="Times New Roman" panose="02020603050405020304" pitchFamily="18" charset="0"/>
              </a:rPr>
              <a:t>ie</a:t>
            </a:r>
            <a:r>
              <a:rPr lang="en-CA" sz="1400" dirty="0">
                <a:solidFill>
                  <a:srgbClr val="7F7F7F"/>
                </a:solidFill>
                <a:ea typeface="Calibri" panose="020F0502020204030204" pitchFamily="34" charset="0"/>
                <a:cs typeface="Times New Roman" panose="02020603050405020304" pitchFamily="18" charset="0"/>
              </a:rPr>
              <a:t>. under control but could/sometimes relapse)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35408105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Disability</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89B41835-CF0A-4CD8-925E-3B3C1907E3C7}"/>
              </a:ext>
            </a:extLst>
          </p:cNvPr>
          <p:cNvSpPr/>
          <p:nvPr/>
        </p:nvSpPr>
        <p:spPr>
          <a:xfrm>
            <a:off x="628650" y="1118796"/>
            <a:ext cx="6197585" cy="988835"/>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identify as having a cognitive or learning disability?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with a significant impact on day to day life (please specify)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little impact on day to day life (please specify)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p:txBody>
      </p:sp>
    </p:spTree>
    <p:extLst>
      <p:ext uri="{BB962C8B-B14F-4D97-AF65-F5344CB8AC3E}">
        <p14:creationId xmlns:p14="http://schemas.microsoft.com/office/powerpoint/2010/main" val="1288835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solidFill>
                  <a:srgbClr val="FF0000"/>
                </a:solidFill>
              </a:rPr>
              <a:t>Contents</a:t>
            </a:r>
          </a:p>
        </p:txBody>
      </p:sp>
      <p:sp>
        <p:nvSpPr>
          <p:cNvPr id="3" name="Content Placeholder 2"/>
          <p:cNvSpPr>
            <a:spLocks noGrp="1"/>
          </p:cNvSpPr>
          <p:nvPr>
            <p:ph idx="1"/>
          </p:nvPr>
        </p:nvSpPr>
        <p:spPr>
          <a:xfrm>
            <a:off x="628650" y="1181817"/>
            <a:ext cx="7886700" cy="3263504"/>
          </a:xfrm>
        </p:spPr>
        <p:txBody>
          <a:bodyPr>
            <a:normAutofit fontScale="92500" lnSpcReduction="20000"/>
          </a:bodyPr>
          <a:lstStyle/>
          <a:p>
            <a:r>
              <a:rPr lang="en-CA" dirty="0">
                <a:solidFill>
                  <a:schemeClr val="bg1">
                    <a:lumMod val="50000"/>
                  </a:schemeClr>
                </a:solidFill>
              </a:rPr>
              <a:t>Why run a demographics survey</a:t>
            </a:r>
          </a:p>
          <a:p>
            <a:r>
              <a:rPr lang="en-CA" dirty="0">
                <a:solidFill>
                  <a:schemeClr val="bg1">
                    <a:lumMod val="50000"/>
                  </a:schemeClr>
                </a:solidFill>
              </a:rPr>
              <a:t>Who to include in your survey</a:t>
            </a:r>
          </a:p>
          <a:p>
            <a:r>
              <a:rPr lang="en-CA" dirty="0">
                <a:solidFill>
                  <a:schemeClr val="bg1">
                    <a:lumMod val="50000"/>
                  </a:schemeClr>
                </a:solidFill>
              </a:rPr>
              <a:t>What to ask</a:t>
            </a:r>
          </a:p>
          <a:p>
            <a:r>
              <a:rPr lang="en-CA" dirty="0">
                <a:solidFill>
                  <a:schemeClr val="bg1">
                    <a:lumMod val="50000"/>
                  </a:schemeClr>
                </a:solidFill>
              </a:rPr>
              <a:t>Asking sensitive questions sensitively</a:t>
            </a:r>
          </a:p>
          <a:p>
            <a:r>
              <a:rPr lang="en-CA" dirty="0">
                <a:solidFill>
                  <a:schemeClr val="bg1">
                    <a:lumMod val="50000"/>
                  </a:schemeClr>
                </a:solidFill>
              </a:rPr>
              <a:t>Collecting your responses</a:t>
            </a:r>
          </a:p>
          <a:p>
            <a:r>
              <a:rPr lang="en-CA" dirty="0">
                <a:solidFill>
                  <a:schemeClr val="bg1">
                    <a:lumMod val="50000"/>
                  </a:schemeClr>
                </a:solidFill>
              </a:rPr>
              <a:t>Analyzing and presenting your results</a:t>
            </a:r>
          </a:p>
          <a:p>
            <a:r>
              <a:rPr lang="en-CA" dirty="0">
                <a:solidFill>
                  <a:schemeClr val="bg1">
                    <a:lumMod val="50000"/>
                  </a:schemeClr>
                </a:solidFill>
              </a:rPr>
              <a:t>Full framework</a:t>
            </a:r>
          </a:p>
        </p:txBody>
      </p:sp>
      <p:sp>
        <p:nvSpPr>
          <p:cNvPr id="5" name="Rectangle 4"/>
          <p:cNvSpPr/>
          <p:nvPr/>
        </p:nvSpPr>
        <p:spPr>
          <a:xfrm>
            <a:off x="628650" y="1555094"/>
            <a:ext cx="7653384" cy="600220"/>
          </a:xfrm>
          <a:prstGeom prst="rect">
            <a:avLst/>
          </a:prstGeom>
          <a:no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62109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Socio-economic Situation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9A57E14E-90E6-4FE9-B0C9-E490E279C371}"/>
              </a:ext>
            </a:extLst>
          </p:cNvPr>
          <p:cNvSpPr/>
          <p:nvPr/>
        </p:nvSpPr>
        <p:spPr>
          <a:xfrm>
            <a:off x="628650" y="1137102"/>
            <a:ext cx="4572000" cy="2141458"/>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socio-economic situation?</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Poor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Tight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Comfortable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Well off</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Wealthy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Unsure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Prefer not to answer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13781077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Socio-economic Situation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B04BC4A5-481E-4A43-B628-68B9B29BEE71}"/>
              </a:ext>
            </a:extLst>
          </p:cNvPr>
          <p:cNvSpPr/>
          <p:nvPr/>
        </p:nvSpPr>
        <p:spPr>
          <a:xfrm>
            <a:off x="556724" y="1086804"/>
            <a:ext cx="5324618" cy="2141458"/>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Growing up, what was your socio-economic situation?</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Poor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Tight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Comfortable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Well off</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Wealthy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Unsure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Prefer not to answer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37815480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Education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88E88F63-4692-4D66-A826-34F136894DCB}"/>
              </a:ext>
            </a:extLst>
          </p:cNvPr>
          <p:cNvSpPr/>
          <p:nvPr/>
        </p:nvSpPr>
        <p:spPr>
          <a:xfrm>
            <a:off x="628650" y="1137401"/>
            <a:ext cx="4572000" cy="3063556"/>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is your highest level of education?</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Did not go to/finish high school</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High school degree or equivalent</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Diploma(s)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Some college, no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College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Associate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Some university, no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Bachelor's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Master's degree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Professional degree/designation</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PhD</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5820892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Education</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7AA6FE72-96D0-41C8-A51F-2826BD020BE8}"/>
              </a:ext>
            </a:extLst>
          </p:cNvPr>
          <p:cNvSpPr/>
          <p:nvPr/>
        </p:nvSpPr>
        <p:spPr>
          <a:xfrm>
            <a:off x="628650" y="1137102"/>
            <a:ext cx="5522764" cy="1449884"/>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did your education play a part in getting your job?</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Directly </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Indirectly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Not at all</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N/A</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28357396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BF8035E6-D8D8-4D2C-B7EA-07E4BC425F4B}"/>
              </a:ext>
            </a:extLst>
          </p:cNvPr>
          <p:cNvSpPr/>
          <p:nvPr/>
        </p:nvSpPr>
        <p:spPr>
          <a:xfrm>
            <a:off x="628650" y="1063229"/>
            <a:ext cx="8215879" cy="2371982"/>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do you contribute to causes that are important to you? (Check all that apply)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Volunteer</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Donate</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Sit on a board</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Set up a charity</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Fundraise/Collections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Study </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Raise awareness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N/A</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27789979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504FA72-9120-4D2A-A772-80F7AEF3F87B}"/>
              </a:ext>
            </a:extLst>
          </p:cNvPr>
          <p:cNvSpPr/>
          <p:nvPr/>
        </p:nvSpPr>
        <p:spPr>
          <a:xfrm>
            <a:off x="628650" y="1137102"/>
            <a:ext cx="6590530" cy="1449884"/>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Have you ever run a business? (Check all that apply)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Founded (or co-founded) and ran my own business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Founded (or co-founded) a business that was run by others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Ran someone else’s business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 but I hope to in the future</a:t>
            </a:r>
          </a:p>
        </p:txBody>
      </p:sp>
    </p:spTree>
    <p:extLst>
      <p:ext uri="{BB962C8B-B14F-4D97-AF65-F5344CB8AC3E}">
        <p14:creationId xmlns:p14="http://schemas.microsoft.com/office/powerpoint/2010/main" val="367773995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10B9282-E562-4C17-9817-78A6B112F331}"/>
              </a:ext>
            </a:extLst>
          </p:cNvPr>
          <p:cNvSpPr/>
          <p:nvPr/>
        </p:nvSpPr>
        <p:spPr>
          <a:xfrm>
            <a:off x="628650" y="1137102"/>
            <a:ext cx="8006696" cy="1910933"/>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study (including self learning) or work part time on anything outside of your job? (Check all that apply)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I have a hobby job / side hustle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Study related to current job/company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Study related to career in general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Study for pure interest</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21821886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7F5A373F-DA31-486E-89E6-9C5A400FBCF4}"/>
              </a:ext>
            </a:extLst>
          </p:cNvPr>
          <p:cNvSpPr/>
          <p:nvPr/>
        </p:nvSpPr>
        <p:spPr>
          <a:xfrm>
            <a:off x="628650" y="1137102"/>
            <a:ext cx="6400359" cy="1449884"/>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Are you doing what you thought you’d be doing when you grew up?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Close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Still don’t know</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(specify)</a:t>
            </a:r>
          </a:p>
        </p:txBody>
      </p:sp>
    </p:spTree>
    <p:extLst>
      <p:ext uri="{BB962C8B-B14F-4D97-AF65-F5344CB8AC3E}">
        <p14:creationId xmlns:p14="http://schemas.microsoft.com/office/powerpoint/2010/main" val="7790938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34E8363E-557E-4E7B-9238-0C1A0BE22391}"/>
              </a:ext>
            </a:extLst>
          </p:cNvPr>
          <p:cNvSpPr/>
          <p:nvPr/>
        </p:nvSpPr>
        <p:spPr>
          <a:xfrm>
            <a:off x="628650" y="1137102"/>
            <a:ext cx="7213209" cy="3294081"/>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Is there anything that you do (or have done) at a competitive level?</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Sports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Video gaming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Crafts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Animal show</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Writing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Eating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Gardening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Strategy board games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Music / singing</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Dancing / gymnastics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Festivals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rPr>
              <a:t>	Other (specify)</a:t>
            </a:r>
            <a:endParaRPr lang="en-CA" sz="1400" dirty="0">
              <a:solidFill>
                <a:srgbClr val="7F7F7F"/>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82254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9CA8FFE-1B0D-4763-B3F8-BFB4BD2CDF14}"/>
              </a:ext>
            </a:extLst>
          </p:cNvPr>
          <p:cNvSpPr/>
          <p:nvPr/>
        </p:nvSpPr>
        <p:spPr>
          <a:xfrm>
            <a:off x="628650" y="1137102"/>
            <a:ext cx="4572000" cy="1844351"/>
          </a:xfrm>
          <a:prstGeom prst="rect">
            <a:avLst/>
          </a:prstGeom>
        </p:spPr>
        <p:txBody>
          <a:bodyPr lIns="68580" tIns="34290" rIns="68580" bIns="34290">
            <a:spAutoFit/>
          </a:bodyPr>
          <a:lstStyle/>
          <a:p>
            <a:pPr>
              <a:lnSpc>
                <a:spcPct val="107000"/>
              </a:lnSpc>
            </a:pPr>
            <a:r>
              <a:rPr lang="en-CA" dirty="0">
                <a:solidFill>
                  <a:srgbClr val="7F7F7F"/>
                </a:solidFill>
                <a:ea typeface="Calibri" panose="020F0502020204030204" pitchFamily="34" charset="0"/>
                <a:cs typeface="Times New Roman" panose="02020603050405020304" pitchFamily="18" charset="0"/>
              </a:rPr>
              <a:t>Are you tattooed?</a:t>
            </a:r>
          </a:p>
          <a:p>
            <a:pPr>
              <a:lnSpc>
                <a:spcPct val="107000"/>
              </a:lnSpc>
            </a:pPr>
            <a:r>
              <a:rPr lang="en-CA" dirty="0">
                <a:solidFill>
                  <a:srgbClr val="7F7F7F"/>
                </a:solidFill>
                <a:ea typeface="Calibri" panose="020F0502020204030204" pitchFamily="34" charset="0"/>
                <a:cs typeface="Times New Roman" panose="02020603050405020304" pitchFamily="18" charset="0"/>
              </a:rPr>
              <a:t>	Yes, visible</a:t>
            </a:r>
          </a:p>
          <a:p>
            <a:pPr>
              <a:lnSpc>
                <a:spcPct val="107000"/>
              </a:lnSpc>
            </a:pPr>
            <a:r>
              <a:rPr lang="en-CA" dirty="0">
                <a:solidFill>
                  <a:srgbClr val="7F7F7F"/>
                </a:solidFill>
                <a:ea typeface="Calibri" panose="020F0502020204030204" pitchFamily="34" charset="0"/>
                <a:cs typeface="Times New Roman" panose="02020603050405020304" pitchFamily="18" charset="0"/>
              </a:rPr>
              <a:t>	Yes, hidden</a:t>
            </a:r>
          </a:p>
          <a:p>
            <a:pPr>
              <a:lnSpc>
                <a:spcPct val="107000"/>
              </a:lnSpc>
            </a:pPr>
            <a:r>
              <a:rPr lang="en-CA" dirty="0">
                <a:solidFill>
                  <a:srgbClr val="7F7F7F"/>
                </a:solidFill>
                <a:ea typeface="Calibri" panose="020F0502020204030204" pitchFamily="34" charset="0"/>
                <a:cs typeface="Times New Roman" panose="02020603050405020304" pitchFamily="18" charset="0"/>
              </a:rPr>
              <a:t>	No, but open / planning</a:t>
            </a:r>
          </a:p>
          <a:p>
            <a:pPr>
              <a:lnSpc>
                <a:spcPct val="107000"/>
              </a:lnSpc>
            </a:pPr>
            <a:r>
              <a:rPr lang="en-CA" dirty="0">
                <a:solidFill>
                  <a:srgbClr val="7F7F7F"/>
                </a:solidFill>
                <a:ea typeface="Calibri" panose="020F0502020204030204" pitchFamily="34" charset="0"/>
                <a:cs typeface="Times New Roman" panose="02020603050405020304" pitchFamily="18" charset="0"/>
              </a:rPr>
              <a:t>	No</a:t>
            </a:r>
          </a:p>
          <a:p>
            <a:pPr>
              <a:lnSpc>
                <a:spcPct val="107000"/>
              </a:lnSpc>
            </a:pPr>
            <a:r>
              <a:rPr lang="en-CA" dirty="0">
                <a:solidFill>
                  <a:srgbClr val="7F7F7F"/>
                </a:solidFill>
                <a:ea typeface="Calibri" panose="020F0502020204030204" pitchFamily="34" charset="0"/>
                <a:cs typeface="Times New Roman" panose="02020603050405020304" pitchFamily="18" charset="0"/>
              </a:rPr>
              <a:t>	No, and never will</a:t>
            </a:r>
          </a:p>
        </p:txBody>
      </p:sp>
    </p:spTree>
    <p:extLst>
      <p:ext uri="{BB962C8B-B14F-4D97-AF65-F5344CB8AC3E}">
        <p14:creationId xmlns:p14="http://schemas.microsoft.com/office/powerpoint/2010/main" val="298696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Employees </a:t>
            </a:r>
          </a:p>
        </p:txBody>
      </p:sp>
      <p:sp>
        <p:nvSpPr>
          <p:cNvPr id="3" name="Content Placeholder 2"/>
          <p:cNvSpPr>
            <a:spLocks noGrp="1"/>
          </p:cNvSpPr>
          <p:nvPr>
            <p:ph idx="1"/>
          </p:nvPr>
        </p:nvSpPr>
        <p:spPr>
          <a:xfrm>
            <a:off x="628650" y="1217589"/>
            <a:ext cx="7886700" cy="3263504"/>
          </a:xfrm>
        </p:spPr>
        <p:txBody>
          <a:bodyPr>
            <a:normAutofit fontScale="70000" lnSpcReduction="20000"/>
          </a:bodyPr>
          <a:lstStyle/>
          <a:p>
            <a:pPr fontAlgn="base"/>
            <a:r>
              <a:rPr lang="en-CA" dirty="0"/>
              <a:t>From part-time to remote to executive team members, all employees should be included in survey for results that are truly representative of the company. </a:t>
            </a:r>
          </a:p>
          <a:p>
            <a:pPr marL="0" indent="0" fontAlgn="base">
              <a:buNone/>
            </a:pPr>
            <a:endParaRPr lang="en-CA" dirty="0"/>
          </a:p>
          <a:p>
            <a:pPr fontAlgn="base"/>
            <a:r>
              <a:rPr lang="en-CA" dirty="0"/>
              <a:t>Temporary employees, co-ops, interns etc. could potentially skew your data. In these cases, consider whether the role(s) are one-off short term positions (don’t include) or if the role(s) will be consistently filled, like a co-op position or a longer term temp assignment (do include)</a:t>
            </a:r>
          </a:p>
        </p:txBody>
      </p:sp>
    </p:spTree>
    <p:extLst>
      <p:ext uri="{BB962C8B-B14F-4D97-AF65-F5344CB8AC3E}">
        <p14:creationId xmlns:p14="http://schemas.microsoft.com/office/powerpoint/2010/main" val="118562392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9CA8FFE-1B0D-4763-B3F8-BFB4BD2CDF14}"/>
              </a:ext>
            </a:extLst>
          </p:cNvPr>
          <p:cNvSpPr/>
          <p:nvPr/>
        </p:nvSpPr>
        <p:spPr>
          <a:xfrm>
            <a:off x="709836" y="1137102"/>
            <a:ext cx="4572000" cy="1219359"/>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read your horoscope?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Occasionally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endParaRPr lang="en-CA" sz="1400" dirty="0">
              <a:solidFill>
                <a:srgbClr val="7F7F7F"/>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38635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B204C08F-41C8-43EE-83D6-C8E59167BB84}"/>
              </a:ext>
            </a:extLst>
          </p:cNvPr>
          <p:cNvSpPr/>
          <p:nvPr/>
        </p:nvSpPr>
        <p:spPr>
          <a:xfrm>
            <a:off x="709225" y="1127910"/>
            <a:ext cx="8045237" cy="2833032"/>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things do you consider seriously when purchasing something? (check all that apply)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Ingredients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Handmade or Locally made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Locally bought</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Positive reviews</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Price / sale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Durability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Available for online order</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Speed of delivery/availability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New or exciting product</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Environmental impact</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Other (please specify)</a:t>
            </a:r>
          </a:p>
        </p:txBody>
      </p:sp>
    </p:spTree>
    <p:extLst>
      <p:ext uri="{BB962C8B-B14F-4D97-AF65-F5344CB8AC3E}">
        <p14:creationId xmlns:p14="http://schemas.microsoft.com/office/powerpoint/2010/main" val="1879749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AB5E3D3-6806-40BA-AA1A-4E09DF26B4B5}"/>
              </a:ext>
            </a:extLst>
          </p:cNvPr>
          <p:cNvSpPr/>
          <p:nvPr/>
        </p:nvSpPr>
        <p:spPr>
          <a:xfrm>
            <a:off x="628650" y="1137102"/>
            <a:ext cx="7315493" cy="121935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follow a particular diet? (include for religious or ethical reasons)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No</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Sometimes</a:t>
            </a:r>
          </a:p>
          <a:p>
            <a:pPr marL="342900">
              <a:lnSpc>
                <a:spcPct val="107000"/>
              </a:lnSpc>
            </a:pPr>
            <a:r>
              <a:rPr lang="en-CA" sz="1400" dirty="0">
                <a:solidFill>
                  <a:srgbClr val="7F7F7F"/>
                </a:solidFill>
                <a:ea typeface="Calibri" panose="020F0502020204030204" pitchFamily="34" charset="0"/>
                <a:cs typeface="Times New Roman" panose="02020603050405020304" pitchFamily="18" charset="0"/>
              </a:rPr>
              <a:t>Yes (please specify)</a:t>
            </a:r>
          </a:p>
          <a:p>
            <a:pPr>
              <a:lnSpc>
                <a:spcPct val="107000"/>
              </a:lnSpc>
            </a:pPr>
            <a:endParaRPr lang="en-CA" sz="1400" dirty="0">
              <a:solidFill>
                <a:srgbClr val="7F7F7F"/>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129707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AAB5E3D3-6806-40BA-AA1A-4E09DF26B4B5}"/>
              </a:ext>
            </a:extLst>
          </p:cNvPr>
          <p:cNvSpPr/>
          <p:nvPr/>
        </p:nvSpPr>
        <p:spPr>
          <a:xfrm>
            <a:off x="718843" y="1166644"/>
            <a:ext cx="4572000" cy="1219359"/>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Coffee or tea?</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Coffee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Tea</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Both</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Neither</a:t>
            </a:r>
          </a:p>
        </p:txBody>
      </p:sp>
    </p:spTree>
    <p:extLst>
      <p:ext uri="{BB962C8B-B14F-4D97-AF65-F5344CB8AC3E}">
        <p14:creationId xmlns:p14="http://schemas.microsoft.com/office/powerpoint/2010/main" val="319121840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5A9440BB-7D13-431E-909B-73F512EF7EC9}"/>
              </a:ext>
            </a:extLst>
          </p:cNvPr>
          <p:cNvSpPr/>
          <p:nvPr/>
        </p:nvSpPr>
        <p:spPr>
          <a:xfrm>
            <a:off x="628650" y="1137102"/>
            <a:ext cx="6400800" cy="3233757"/>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exercise?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Sometimes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(comment)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How do you exercise? (check all that apply)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N/A</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Regular work out schedule</a:t>
            </a:r>
          </a:p>
          <a:p>
            <a:r>
              <a:rPr lang="en-CA" sz="1400" dirty="0">
                <a:solidFill>
                  <a:srgbClr val="7F7F7F"/>
                </a:solidFill>
                <a:ea typeface="Calibri" panose="020F0502020204030204" pitchFamily="34" charset="0"/>
                <a:cs typeface="Times New Roman" panose="02020603050405020304" pitchFamily="18" charset="0"/>
              </a:rPr>
              <a:t>	Fitness classes</a:t>
            </a:r>
          </a:p>
          <a:p>
            <a:r>
              <a:rPr lang="en-CA" sz="1400" dirty="0">
                <a:solidFill>
                  <a:srgbClr val="7F7F7F"/>
                </a:solidFill>
                <a:cs typeface="Times New Roman" panose="02020603050405020304" pitchFamily="18" charset="0"/>
              </a:rPr>
              <a:t>	</a:t>
            </a:r>
            <a:r>
              <a:rPr lang="en-CA" sz="1400" dirty="0">
                <a:solidFill>
                  <a:srgbClr val="7F7F7F"/>
                </a:solidFill>
              </a:rPr>
              <a:t>Organized sports</a:t>
            </a:r>
          </a:p>
          <a:p>
            <a:r>
              <a:rPr lang="en-CA" sz="1400" dirty="0">
                <a:solidFill>
                  <a:srgbClr val="7F7F7F"/>
                </a:solidFill>
              </a:rPr>
              <a:t>	Active day to day life</a:t>
            </a:r>
          </a:p>
          <a:p>
            <a:r>
              <a:rPr lang="en-CA" sz="1400" dirty="0">
                <a:solidFill>
                  <a:srgbClr val="7F7F7F"/>
                </a:solidFill>
              </a:rPr>
              <a:t>	Other (please specify)</a:t>
            </a:r>
          </a:p>
          <a:p>
            <a:pPr>
              <a:lnSpc>
                <a:spcPct val="107000"/>
              </a:lnSpc>
            </a:pPr>
            <a:endParaRPr lang="en-CA" sz="1400" dirty="0">
              <a:solidFill>
                <a:srgbClr val="7F7F7F"/>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76109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C488440D-7DB4-43C9-9622-3FD351C04790}"/>
              </a:ext>
            </a:extLst>
          </p:cNvPr>
          <p:cNvSpPr/>
          <p:nvPr/>
        </p:nvSpPr>
        <p:spPr>
          <a:xfrm>
            <a:off x="628650" y="1120183"/>
            <a:ext cx="4572000" cy="1449884"/>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meditate?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daily/often</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 sometimes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 but I am interested</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(comment)</a:t>
            </a:r>
          </a:p>
        </p:txBody>
      </p:sp>
    </p:spTree>
    <p:extLst>
      <p:ext uri="{BB962C8B-B14F-4D97-AF65-F5344CB8AC3E}">
        <p14:creationId xmlns:p14="http://schemas.microsoft.com/office/powerpoint/2010/main" val="33210581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C488440D-7DB4-43C9-9622-3FD351C04790}"/>
              </a:ext>
            </a:extLst>
          </p:cNvPr>
          <p:cNvSpPr/>
          <p:nvPr/>
        </p:nvSpPr>
        <p:spPr>
          <a:xfrm>
            <a:off x="781890" y="1129191"/>
            <a:ext cx="5711904" cy="2141458"/>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many hours sleep do you typically get a night?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less than 3</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3</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4</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5</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6</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7</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8</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more than 8</a:t>
            </a:r>
          </a:p>
        </p:txBody>
      </p:sp>
    </p:spTree>
    <p:extLst>
      <p:ext uri="{BB962C8B-B14F-4D97-AF65-F5344CB8AC3E}">
        <p14:creationId xmlns:p14="http://schemas.microsoft.com/office/powerpoint/2010/main" val="142385288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808D2D4A-7A2D-489B-BC83-4B0AF3830F4E}"/>
              </a:ext>
            </a:extLst>
          </p:cNvPr>
          <p:cNvSpPr/>
          <p:nvPr/>
        </p:nvSpPr>
        <p:spPr>
          <a:xfrm>
            <a:off x="754610" y="1121341"/>
            <a:ext cx="4572000" cy="758310"/>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have any phobias?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Yes (please specify)</a:t>
            </a:r>
          </a:p>
        </p:txBody>
      </p:sp>
    </p:spTree>
    <p:extLst>
      <p:ext uri="{BB962C8B-B14F-4D97-AF65-F5344CB8AC3E}">
        <p14:creationId xmlns:p14="http://schemas.microsoft.com/office/powerpoint/2010/main" val="12530354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7357640B-9734-4A56-B5B5-1EDBA246965F}"/>
              </a:ext>
            </a:extLst>
          </p:cNvPr>
          <p:cNvSpPr/>
          <p:nvPr/>
        </p:nvSpPr>
        <p:spPr>
          <a:xfrm>
            <a:off x="628650" y="1152376"/>
            <a:ext cx="4572000" cy="1449884"/>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What’s your usual way of getting to work?</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Walk</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Cycle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Public transit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Drive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or combination (specify)</a:t>
            </a:r>
          </a:p>
        </p:txBody>
      </p:sp>
    </p:spTree>
    <p:extLst>
      <p:ext uri="{BB962C8B-B14F-4D97-AF65-F5344CB8AC3E}">
        <p14:creationId xmlns:p14="http://schemas.microsoft.com/office/powerpoint/2010/main" val="231752460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4B56E029-A128-423B-A4DA-DE0C1257834E}"/>
              </a:ext>
            </a:extLst>
          </p:cNvPr>
          <p:cNvSpPr/>
          <p:nvPr/>
        </p:nvSpPr>
        <p:spPr>
          <a:xfrm>
            <a:off x="691823" y="1145586"/>
            <a:ext cx="5910050" cy="2602507"/>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vehicles are you licensed to operate?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None / none yet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Car / small vehicle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Motorcycle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Heavy vehicle / truck / tractor trailer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Bus / school bus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Emergency vehicle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Motor boat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Plane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Helicopter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3859505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3200" dirty="0"/>
              <a:t>Independent Contractors / Freelancers / Outsourced teams? </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fontAlgn="base"/>
            <a:r>
              <a:rPr lang="en-CA" sz="2200" dirty="0"/>
              <a:t>As they are not official employees, are not making or informing decisions that impact the business and team, and typically have little to no interaction with your team, it is recommended they should not be included. </a:t>
            </a:r>
          </a:p>
        </p:txBody>
      </p:sp>
    </p:spTree>
    <p:extLst>
      <p:ext uri="{BB962C8B-B14F-4D97-AF65-F5344CB8AC3E}">
        <p14:creationId xmlns:p14="http://schemas.microsoft.com/office/powerpoint/2010/main" val="38686998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4B56E029-A128-423B-A4DA-DE0C1257834E}"/>
              </a:ext>
            </a:extLst>
          </p:cNvPr>
          <p:cNvSpPr/>
          <p:nvPr/>
        </p:nvSpPr>
        <p:spPr>
          <a:xfrm>
            <a:off x="628650" y="1125673"/>
            <a:ext cx="4572000" cy="1449884"/>
          </a:xfrm>
          <a:prstGeom prst="rect">
            <a:avLst/>
          </a:prstGeom>
        </p:spPr>
        <p:txBody>
          <a:bodyPr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write with your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Left hand</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Right hand</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Both</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Neither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a:t>
            </a:r>
          </a:p>
        </p:txBody>
      </p:sp>
    </p:spTree>
    <p:extLst>
      <p:ext uri="{BB962C8B-B14F-4D97-AF65-F5344CB8AC3E}">
        <p14:creationId xmlns:p14="http://schemas.microsoft.com/office/powerpoint/2010/main" val="339151939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5DB0AC5C-53D3-4D62-8EDD-3DF7697860A5}"/>
              </a:ext>
            </a:extLst>
          </p:cNvPr>
          <p:cNvSpPr/>
          <p:nvPr/>
        </p:nvSpPr>
        <p:spPr>
          <a:xfrm>
            <a:off x="628650" y="1121722"/>
            <a:ext cx="5540778" cy="1374479"/>
          </a:xfrm>
          <a:prstGeom prst="rect">
            <a:avLst/>
          </a:prstGeom>
        </p:spPr>
        <p:txBody>
          <a:bodyPr wrap="square" lIns="68580" tIns="34290" rIns="68580" bIns="34290">
            <a:spAutoFit/>
          </a:bodyPr>
          <a:lstStyle/>
          <a:p>
            <a:r>
              <a:rPr lang="en-CA" sz="1400" dirty="0">
                <a:solidFill>
                  <a:srgbClr val="7F7F7F"/>
                </a:solidFill>
              </a:rPr>
              <a:t>What kind of setting did you grow up in? </a:t>
            </a:r>
          </a:p>
          <a:p>
            <a:r>
              <a:rPr lang="en-CA" sz="1400" dirty="0">
                <a:solidFill>
                  <a:srgbClr val="7F7F7F"/>
                </a:solidFill>
              </a:rPr>
              <a:t>	Small town / rural</a:t>
            </a:r>
          </a:p>
          <a:p>
            <a:r>
              <a:rPr lang="en-CA" sz="1400" dirty="0">
                <a:solidFill>
                  <a:srgbClr val="7F7F7F"/>
                </a:solidFill>
              </a:rPr>
              <a:t>	Large town / city / urban</a:t>
            </a:r>
          </a:p>
          <a:p>
            <a:r>
              <a:rPr lang="en-CA" sz="1400" dirty="0">
                <a:solidFill>
                  <a:srgbClr val="7F7F7F"/>
                </a:solidFill>
              </a:rPr>
              <a:t>	Suburban</a:t>
            </a:r>
          </a:p>
          <a:p>
            <a:r>
              <a:rPr lang="en-CA" sz="1400" dirty="0">
                <a:solidFill>
                  <a:srgbClr val="7F7F7F"/>
                </a:solidFill>
              </a:rPr>
              <a:t>	Other or combination (please specify)</a:t>
            </a:r>
          </a:p>
          <a:p>
            <a:pPr>
              <a:lnSpc>
                <a:spcPct val="107000"/>
              </a:lnSpc>
            </a:pPr>
            <a:endParaRPr lang="en-CA" sz="1400" dirty="0">
              <a:solidFill>
                <a:srgbClr val="7F7F7F"/>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294970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9BC22A09-8C89-489E-B538-352A556A4C87}"/>
              </a:ext>
            </a:extLst>
          </p:cNvPr>
          <p:cNvSpPr/>
          <p:nvPr/>
        </p:nvSpPr>
        <p:spPr>
          <a:xfrm>
            <a:off x="731619" y="1137102"/>
            <a:ext cx="6100707" cy="306355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have a pet/pets? </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Yes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Sort of (</a:t>
            </a:r>
            <a:r>
              <a:rPr lang="en-CA" sz="1400" dirty="0" err="1">
                <a:solidFill>
                  <a:srgbClr val="7F7F7F"/>
                </a:solidFill>
                <a:ea typeface="Calibri" panose="020F0502020204030204" pitchFamily="34" charset="0"/>
                <a:cs typeface="Times New Roman" panose="02020603050405020304" pitchFamily="18" charset="0"/>
              </a:rPr>
              <a:t>eg</a:t>
            </a:r>
            <a:r>
              <a:rPr lang="en-CA" sz="1400" dirty="0">
                <a:solidFill>
                  <a:srgbClr val="7F7F7F"/>
                </a:solidFill>
                <a:ea typeface="Calibri" panose="020F0502020204030204" pitchFamily="34" charset="0"/>
                <a:cs typeface="Times New Roman" panose="02020603050405020304" pitchFamily="18" charset="0"/>
              </a:rPr>
              <a:t>. pet(s) belong to parents/significant other/ roommate)</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No, but I want to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What pet(s) do you have? (Check all that apply)</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	Cat(s)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Dog(s)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Fish</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Rodent(s)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Bird(s)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(specify)</a:t>
            </a:r>
          </a:p>
        </p:txBody>
      </p:sp>
    </p:spTree>
    <p:extLst>
      <p:ext uri="{BB962C8B-B14F-4D97-AF65-F5344CB8AC3E}">
        <p14:creationId xmlns:p14="http://schemas.microsoft.com/office/powerpoint/2010/main" val="29392696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A525C9A-C2EC-40CA-80D0-26AE3216CE71}"/>
              </a:ext>
            </a:extLst>
          </p:cNvPr>
          <p:cNvSpPr/>
          <p:nvPr/>
        </p:nvSpPr>
        <p:spPr>
          <a:xfrm>
            <a:off x="628650" y="1063229"/>
            <a:ext cx="7069895" cy="3063556"/>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practice an art or craft? (doesn’t matter if you are accomplished or not)</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Musical instrument / singing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Writing / poetry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Painting / drawing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Photography / film</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Sewing / other textiles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Wood / metal crafts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Pottery / glass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Sculpting</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Paper crafts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Magic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(please specify)</a:t>
            </a:r>
          </a:p>
        </p:txBody>
      </p:sp>
    </p:spTree>
    <p:extLst>
      <p:ext uri="{BB962C8B-B14F-4D97-AF65-F5344CB8AC3E}">
        <p14:creationId xmlns:p14="http://schemas.microsoft.com/office/powerpoint/2010/main" val="339191117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03AD3F58-EA64-452C-B752-E9A5A6238478}"/>
              </a:ext>
            </a:extLst>
          </p:cNvPr>
          <p:cNvSpPr/>
          <p:nvPr/>
        </p:nvSpPr>
        <p:spPr>
          <a:xfrm>
            <a:off x="724756" y="1137102"/>
            <a:ext cx="6426522" cy="1680409"/>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many hours a week do you typically spend video gaming?</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0</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1-10</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11-20</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21-30</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31-40</a:t>
            </a:r>
          </a:p>
          <a:p>
            <a:pPr indent="342900">
              <a:lnSpc>
                <a:spcPct val="107000"/>
              </a:lnSpc>
            </a:pPr>
            <a:r>
              <a:rPr lang="en-CA" sz="1400" dirty="0">
                <a:solidFill>
                  <a:srgbClr val="7F7F7F"/>
                </a:solidFill>
                <a:ea typeface="Calibri" panose="020F0502020204030204" pitchFamily="34" charset="0"/>
                <a:cs typeface="Times New Roman" panose="02020603050405020304" pitchFamily="18" charset="0"/>
              </a:rPr>
              <a:t>40+</a:t>
            </a:r>
          </a:p>
        </p:txBody>
      </p:sp>
    </p:spTree>
    <p:extLst>
      <p:ext uri="{BB962C8B-B14F-4D97-AF65-F5344CB8AC3E}">
        <p14:creationId xmlns:p14="http://schemas.microsoft.com/office/powerpoint/2010/main" val="424030726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6A63953A-E929-45E0-9DD7-0DAD67E658BD}"/>
              </a:ext>
            </a:extLst>
          </p:cNvPr>
          <p:cNvSpPr/>
          <p:nvPr/>
        </p:nvSpPr>
        <p:spPr>
          <a:xfrm>
            <a:off x="628650" y="1158885"/>
            <a:ext cx="7360247" cy="1910933"/>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many books (fiction or non) do you think you read in a year?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1-5</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6-12</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13-20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More than 20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None but I read a lot online</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(comment)</a:t>
            </a:r>
          </a:p>
        </p:txBody>
      </p:sp>
    </p:spTree>
    <p:extLst>
      <p:ext uri="{BB962C8B-B14F-4D97-AF65-F5344CB8AC3E}">
        <p14:creationId xmlns:p14="http://schemas.microsoft.com/office/powerpoint/2010/main" val="201759074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F26335AE-9466-4CF6-A731-FAB4E26180E0}"/>
              </a:ext>
            </a:extLst>
          </p:cNvPr>
          <p:cNvSpPr/>
          <p:nvPr/>
        </p:nvSpPr>
        <p:spPr>
          <a:xfrm>
            <a:off x="628650" y="1137102"/>
            <a:ext cx="5860648" cy="1910933"/>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What kind of vacationer are you? (check all that apply)</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r>
              <a:rPr lang="en-CA" sz="1400" dirty="0" err="1">
                <a:solidFill>
                  <a:srgbClr val="7F7F7F"/>
                </a:solidFill>
                <a:ea typeface="Calibri" panose="020F0502020204030204" pitchFamily="34" charset="0"/>
                <a:cs typeface="Times New Roman" panose="02020603050405020304" pitchFamily="18" charset="0"/>
              </a:rPr>
              <a:t>Staycationer</a:t>
            </a:r>
            <a:endParaRPr lang="en-CA" sz="1400" dirty="0">
              <a:solidFill>
                <a:srgbClr val="7F7F7F"/>
              </a:solidFill>
              <a:ea typeface="Calibri" panose="020F0502020204030204" pitchFamily="34" charset="0"/>
              <a:cs typeface="Times New Roman" panose="02020603050405020304" pitchFamily="18" charset="0"/>
            </a:endParaRPr>
          </a:p>
          <a:p>
            <a:pPr>
              <a:lnSpc>
                <a:spcPct val="107000"/>
              </a:lnSpc>
            </a:pPr>
            <a:r>
              <a:rPr lang="en-CA" sz="1400" dirty="0">
                <a:solidFill>
                  <a:srgbClr val="7F7F7F"/>
                </a:solidFill>
                <a:ea typeface="Calibri" panose="020F0502020204030204" pitchFamily="34" charset="0"/>
                <a:cs typeface="Times New Roman" panose="02020603050405020304" pitchFamily="18" charset="0"/>
              </a:rPr>
              <a:t>	Cottager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City explorer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r>
              <a:rPr lang="en-CA" sz="1400" dirty="0" err="1">
                <a:solidFill>
                  <a:srgbClr val="7F7F7F"/>
                </a:solidFill>
                <a:ea typeface="Calibri" panose="020F0502020204030204" pitchFamily="34" charset="0"/>
                <a:cs typeface="Times New Roman" panose="02020603050405020304" pitchFamily="18" charset="0"/>
              </a:rPr>
              <a:t>Resorter</a:t>
            </a:r>
            <a:endParaRPr lang="en-CA" sz="1400" dirty="0">
              <a:solidFill>
                <a:srgbClr val="7F7F7F"/>
              </a:solidFill>
              <a:ea typeface="Calibri" panose="020F0502020204030204" pitchFamily="34" charset="0"/>
              <a:cs typeface="Times New Roman" panose="02020603050405020304" pitchFamily="18" charset="0"/>
            </a:endParaRPr>
          </a:p>
          <a:p>
            <a:pPr>
              <a:lnSpc>
                <a:spcPct val="107000"/>
              </a:lnSpc>
            </a:pPr>
            <a:r>
              <a:rPr lang="en-CA" sz="1400" dirty="0">
                <a:solidFill>
                  <a:srgbClr val="7F7F7F"/>
                </a:solidFill>
                <a:ea typeface="Calibri" panose="020F0502020204030204" pitchFamily="34" charset="0"/>
                <a:cs typeface="Times New Roman" panose="02020603050405020304" pitchFamily="18" charset="0"/>
              </a:rPr>
              <a:t>	Adventurer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Camper</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Other (specify)</a:t>
            </a:r>
          </a:p>
        </p:txBody>
      </p:sp>
    </p:spTree>
    <p:extLst>
      <p:ext uri="{BB962C8B-B14F-4D97-AF65-F5344CB8AC3E}">
        <p14:creationId xmlns:p14="http://schemas.microsoft.com/office/powerpoint/2010/main" val="12215906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General Interest</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2FB6994F-7F13-43E3-A21D-51EDA8A8ACD2}"/>
              </a:ext>
            </a:extLst>
          </p:cNvPr>
          <p:cNvSpPr/>
          <p:nvPr/>
        </p:nvSpPr>
        <p:spPr>
          <a:xfrm>
            <a:off x="718490" y="1137102"/>
            <a:ext cx="8126039" cy="1910933"/>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How many countries have you visited outside of Canada? (not including airport layovers)</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1-5</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6-10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11-15</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16-20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More than 20</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50878300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4652" y="1535332"/>
            <a:ext cx="6858000" cy="1690412"/>
          </a:xfrm>
        </p:spPr>
        <p:txBody>
          <a:bodyPr>
            <a:normAutofit/>
          </a:bodyPr>
          <a:lstStyle/>
          <a:p>
            <a:r>
              <a:rPr lang="en-CA" dirty="0"/>
              <a:t>Feedback</a:t>
            </a:r>
          </a:p>
        </p:txBody>
      </p:sp>
    </p:spTree>
    <p:extLst>
      <p:ext uri="{BB962C8B-B14F-4D97-AF65-F5344CB8AC3E}">
        <p14:creationId xmlns:p14="http://schemas.microsoft.com/office/powerpoint/2010/main" val="26131579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a:t>Your Feedback</a:t>
            </a:r>
          </a:p>
        </p:txBody>
      </p:sp>
      <p:sp>
        <p:nvSpPr>
          <p:cNvPr id="3" name="Content Placeholder 2"/>
          <p:cNvSpPr>
            <a:spLocks noGrp="1"/>
          </p:cNvSpPr>
          <p:nvPr>
            <p:ph idx="1"/>
          </p:nvPr>
        </p:nvSpPr>
        <p:spPr>
          <a:xfrm>
            <a:off x="628650" y="1137102"/>
            <a:ext cx="7886700" cy="3263504"/>
          </a:xfrm>
        </p:spPr>
        <p:txBody>
          <a:bodyPr>
            <a:normAutofit/>
          </a:bodyPr>
          <a:lstStyle/>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a:p>
            <a:pPr marL="0" indent="0">
              <a:buNone/>
            </a:pPr>
            <a:endParaRPr lang="en-CA" dirty="0"/>
          </a:p>
        </p:txBody>
      </p:sp>
      <p:sp>
        <p:nvSpPr>
          <p:cNvPr id="5" name="Rectangle 4">
            <a:extLst>
              <a:ext uri="{FF2B5EF4-FFF2-40B4-BE49-F238E27FC236}">
                <a16:creationId xmlns:a16="http://schemas.microsoft.com/office/drawing/2014/main" id="{C20E604E-5FB6-4E5A-BEE1-63C3F47CC59A}"/>
              </a:ext>
            </a:extLst>
          </p:cNvPr>
          <p:cNvSpPr/>
          <p:nvPr/>
        </p:nvSpPr>
        <p:spPr>
          <a:xfrm>
            <a:off x="793627" y="1137102"/>
            <a:ext cx="7037363" cy="988835"/>
          </a:xfrm>
          <a:prstGeom prst="rect">
            <a:avLst/>
          </a:prstGeom>
        </p:spPr>
        <p:txBody>
          <a:bodyPr wrap="square" lIns="68580" tIns="34290" rIns="68580" bIns="34290">
            <a:spAutoFit/>
          </a:bodyPr>
          <a:lstStyle/>
          <a:p>
            <a:pPr>
              <a:lnSpc>
                <a:spcPct val="107000"/>
              </a:lnSpc>
            </a:pPr>
            <a:r>
              <a:rPr lang="en-CA" sz="1400" dirty="0">
                <a:solidFill>
                  <a:srgbClr val="7F7F7F"/>
                </a:solidFill>
                <a:ea typeface="Calibri" panose="020F0502020204030204" pitchFamily="34" charset="0"/>
                <a:cs typeface="Times New Roman" panose="02020603050405020304" pitchFamily="18" charset="0"/>
              </a:rPr>
              <a:t>Do you have any suggestions on how we could improve this survey for next time? Were there things you found confusing? Were there things you felt were missing? Were there things you found offensive or insensitive? </a:t>
            </a:r>
          </a:p>
          <a:p>
            <a:pPr>
              <a:lnSpc>
                <a:spcPct val="107000"/>
              </a:lnSpc>
            </a:pPr>
            <a:r>
              <a:rPr lang="en-CA" sz="1400" dirty="0">
                <a:solidFill>
                  <a:srgbClr val="7F7F7F"/>
                </a:solidFill>
                <a:ea typeface="Calibri" panose="020F0502020204030204" pitchFamily="34" charset="0"/>
                <a:cs typeface="Times New Roman" panose="02020603050405020304" pitchFamily="18" charset="0"/>
              </a:rPr>
              <a:t>Comment:</a:t>
            </a:r>
          </a:p>
        </p:txBody>
      </p:sp>
    </p:spTree>
    <p:extLst>
      <p:ext uri="{BB962C8B-B14F-4D97-AF65-F5344CB8AC3E}">
        <p14:creationId xmlns:p14="http://schemas.microsoft.com/office/powerpoint/2010/main" val="3531819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ummer">
      <a:majorFont>
        <a:latin typeface="Century Gothic"/>
        <a:ea typeface=""/>
        <a:cs typeface=""/>
        <a:font script="Jpan" typeface="ヒラギノ丸ゴ Pro W4"/>
        <a:font script="Hans" typeface="宋体"/>
        <a:font script="Hant" typeface="新細明體"/>
      </a:majorFont>
      <a:minorFont>
        <a:latin typeface="Century Gothic"/>
        <a:ea typeface=""/>
        <a:cs typeface=""/>
        <a:font script="Jpan" typeface="ヒラギノ丸ゴ Pro W4"/>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1565</TotalTime>
  <Words>3251</Words>
  <Application>Microsoft Office PowerPoint</Application>
  <PresentationFormat>On-screen Show (16:9)</PresentationFormat>
  <Paragraphs>1328</Paragraphs>
  <Slides>101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101</vt:i4>
      </vt:variant>
    </vt:vector>
  </HeadingPairs>
  <TitlesOfParts>
    <vt:vector size="107" baseType="lpstr">
      <vt:lpstr>Arial</vt:lpstr>
      <vt:lpstr>Avenir Light</vt:lpstr>
      <vt:lpstr>Calibri</vt:lpstr>
      <vt:lpstr>Century Gothic</vt:lpstr>
      <vt:lpstr>Times New Roman</vt:lpstr>
      <vt:lpstr>Office Theme</vt:lpstr>
      <vt:lpstr>PowerPoint Presentation</vt:lpstr>
      <vt:lpstr>Version Control</vt:lpstr>
      <vt:lpstr>Participating Organizations</vt:lpstr>
      <vt:lpstr>Contents</vt:lpstr>
      <vt:lpstr>Diversity Matters</vt:lpstr>
      <vt:lpstr>Your Survey Results Will Help  </vt:lpstr>
      <vt:lpstr>Contents</vt:lpstr>
      <vt:lpstr>Employees </vt:lpstr>
      <vt:lpstr>Independent Contractors / Freelancers / Outsourced teams? </vt:lpstr>
      <vt:lpstr>Board Members and Investors </vt:lpstr>
      <vt:lpstr>Contents</vt:lpstr>
      <vt:lpstr>Standard Demographics</vt:lpstr>
      <vt:lpstr>General Interest</vt:lpstr>
      <vt:lpstr>Department / Level /Compensation</vt:lpstr>
      <vt:lpstr>Engagement</vt:lpstr>
      <vt:lpstr>Contents</vt:lpstr>
      <vt:lpstr>Sample Surveys</vt:lpstr>
      <vt:lpstr>More Options to Select From</vt:lpstr>
      <vt:lpstr>The “OTHER” Option</vt:lpstr>
      <vt:lpstr>Simple &amp; Clear</vt:lpstr>
      <vt:lpstr>Context for Clarity</vt:lpstr>
      <vt:lpstr>Reviews &amp; Feedback</vt:lpstr>
      <vt:lpstr>Contents</vt:lpstr>
      <vt:lpstr>Anonymity</vt:lpstr>
      <vt:lpstr>Anonymity (continued)</vt:lpstr>
      <vt:lpstr>Independent Third Party Support</vt:lpstr>
      <vt:lpstr>Managing Responses</vt:lpstr>
      <vt:lpstr>Contents</vt:lpstr>
      <vt:lpstr>Anonymity Again</vt:lpstr>
      <vt:lpstr>Presenting</vt:lpstr>
      <vt:lpstr>Sharing with Employees</vt:lpstr>
      <vt:lpstr>Repeating the Survey</vt:lpstr>
      <vt:lpstr>Contents</vt:lpstr>
      <vt:lpstr>Work</vt:lpstr>
      <vt:lpstr>Department / Level / Compensation</vt:lpstr>
      <vt:lpstr>Department / Level / Compensation</vt:lpstr>
      <vt:lpstr>Department / Level / Compensation</vt:lpstr>
      <vt:lpstr>Department / Level / Compensation</vt:lpstr>
      <vt:lpstr>Engagement</vt:lpstr>
      <vt:lpstr>Engagement</vt:lpstr>
      <vt:lpstr>Engagement</vt:lpstr>
      <vt:lpstr>Engagement</vt:lpstr>
      <vt:lpstr>Engagement</vt:lpstr>
      <vt:lpstr>Engagement</vt:lpstr>
      <vt:lpstr>Engagement</vt:lpstr>
      <vt:lpstr>Engagement</vt:lpstr>
      <vt:lpstr>Engagement</vt:lpstr>
      <vt:lpstr>Demographics</vt:lpstr>
      <vt:lpstr>Age</vt:lpstr>
      <vt:lpstr>Race &amp; Ethnicity</vt:lpstr>
      <vt:lpstr>Race &amp; Ethnicity</vt:lpstr>
      <vt:lpstr>Race &amp; Ethnicity</vt:lpstr>
      <vt:lpstr>Race &amp; Ethnicity</vt:lpstr>
      <vt:lpstr>Race &amp; Ethnicity</vt:lpstr>
      <vt:lpstr>Gender &amp; Sexuality</vt:lpstr>
      <vt:lpstr>Gender &amp; Sexuality</vt:lpstr>
      <vt:lpstr>Gender &amp; Sexuality</vt:lpstr>
      <vt:lpstr>Relationships &amp; Family Status</vt:lpstr>
      <vt:lpstr>Relationships &amp; Family Status</vt:lpstr>
      <vt:lpstr>Relationships &amp; Family Status</vt:lpstr>
      <vt:lpstr>Religion</vt:lpstr>
      <vt:lpstr>Religion</vt:lpstr>
      <vt:lpstr>Disability</vt:lpstr>
      <vt:lpstr>Disability</vt:lpstr>
      <vt:lpstr>Disability</vt:lpstr>
      <vt:lpstr>Disability</vt:lpstr>
      <vt:lpstr>Disability</vt:lpstr>
      <vt:lpstr>Disability</vt:lpstr>
      <vt:lpstr>Disability</vt:lpstr>
      <vt:lpstr>Socio-economic Situation</vt:lpstr>
      <vt:lpstr>Socio-economic Situation</vt:lpstr>
      <vt:lpstr>Education</vt:lpstr>
      <vt:lpstr>Education</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General Interest</vt:lpstr>
      <vt:lpstr>Feedback</vt:lpstr>
      <vt:lpstr>Your Feedback</vt:lpstr>
      <vt:lpstr>Your Feedback</vt:lpstr>
      <vt:lpstr>Your Feedback</vt:lpstr>
    </vt:vector>
  </TitlesOfParts>
  <Company>Hubba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Zifkin</dc:creator>
  <cp:lastModifiedBy>steph</cp:lastModifiedBy>
  <cp:revision>22</cp:revision>
  <dcterms:created xsi:type="dcterms:W3CDTF">2017-08-04T16:42:21Z</dcterms:created>
  <dcterms:modified xsi:type="dcterms:W3CDTF">2017-12-08T19:48:54Z</dcterms:modified>
</cp:coreProperties>
</file>